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7" r:id="rId2"/>
    <p:sldId id="256" r:id="rId3"/>
    <p:sldId id="258" r:id="rId4"/>
    <p:sldId id="259" r:id="rId5"/>
    <p:sldId id="260" r:id="rId6"/>
    <p:sldId id="261" r:id="rId7"/>
    <p:sldId id="262" r:id="rId8"/>
    <p:sldId id="263" r:id="rId9"/>
    <p:sldId id="264" r:id="rId10"/>
    <p:sldId id="265" r:id="rId11"/>
    <p:sldId id="269" r:id="rId12"/>
    <p:sldId id="270" r:id="rId13"/>
    <p:sldId id="271" r:id="rId14"/>
    <p:sldId id="272" r:id="rId15"/>
    <p:sldId id="266" r:id="rId16"/>
    <p:sldId id="273" r:id="rId17"/>
    <p:sldId id="267" r:id="rId18"/>
    <p:sldId id="268" r:id="rId19"/>
    <p:sldId id="27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725" autoAdjust="0"/>
  </p:normalViewPr>
  <p:slideViewPr>
    <p:cSldViewPr>
      <p:cViewPr varScale="1">
        <p:scale>
          <a:sx n="72" d="100"/>
          <a:sy n="72" d="100"/>
        </p:scale>
        <p:origin x="1144"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E25A8D2-C8BB-475C-BEEA-ABAE8A87948F}" type="datetimeFigureOut">
              <a:rPr lang="en-GB" smtClean="0"/>
              <a:t>02/10/2020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EC6E52-F53D-4E4B-AF19-66C7F35F223A}" type="slidenum">
              <a:rPr lang="en-GB" smtClean="0"/>
              <a:t>‹#›</a:t>
            </a:fld>
            <a:endParaRPr lang="en-GB"/>
          </a:p>
        </p:txBody>
      </p:sp>
    </p:spTree>
    <p:extLst>
      <p:ext uri="{BB962C8B-B14F-4D97-AF65-F5344CB8AC3E}">
        <p14:creationId xmlns:p14="http://schemas.microsoft.com/office/powerpoint/2010/main" val="1768582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DEB7E5-0205-4DE4-84CC-4748F04BF1CC}" type="datetimeFigureOut">
              <a:rPr lang="en-US" smtClean="0"/>
              <a:t>10/2/2020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EBF2B7-5D26-49DE-90B0-1F0CC1947CD2}" type="slidenum">
              <a:rPr lang="en-US" smtClean="0"/>
              <a:t>‹#›</a:t>
            </a:fld>
            <a:endParaRPr lang="en-US"/>
          </a:p>
        </p:txBody>
      </p:sp>
    </p:spTree>
    <p:extLst>
      <p:ext uri="{BB962C8B-B14F-4D97-AF65-F5344CB8AC3E}">
        <p14:creationId xmlns:p14="http://schemas.microsoft.com/office/powerpoint/2010/main" val="20430375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a:xfrm>
            <a:off x="7345288" y="6356350"/>
            <a:ext cx="1187152" cy="365125"/>
          </a:xfrm>
        </p:spPr>
        <p:txBody>
          <a:bodyPr/>
          <a:lstStyle/>
          <a:p>
            <a:fld id="{112F3AA7-8D1D-4094-95D7-0F0AD16921C5}" type="slidenum">
              <a:rPr lang="en-GB" noProof="0" smtClean="0"/>
              <a:t>‹#›</a:t>
            </a:fld>
            <a:endParaRPr lang="en-GB" noProof="0" dirty="0"/>
          </a:p>
        </p:txBody>
      </p:sp>
      <p:sp>
        <p:nvSpPr>
          <p:cNvPr id="19" name="Title Placeholder 1"/>
          <p:cNvSpPr>
            <a:spLocks noGrp="1"/>
          </p:cNvSpPr>
          <p:nvPr>
            <p:ph type="title"/>
          </p:nvPr>
        </p:nvSpPr>
        <p:spPr>
          <a:xfrm>
            <a:off x="457200" y="1124744"/>
            <a:ext cx="8075240" cy="864096"/>
          </a:xfrm>
          <a:prstGeom prst="rect">
            <a:avLst/>
          </a:prstGeom>
        </p:spPr>
        <p:txBody>
          <a:bodyPr vert="horz" lIns="91440" tIns="45720" rIns="91440" bIns="45720" rtlCol="0" anchor="ctr">
            <a:normAutofit/>
          </a:bodyPr>
          <a:lstStyle/>
          <a:p>
            <a:r>
              <a:rPr lang="en-US" noProof="0"/>
              <a:t>Click to edit Master title style</a:t>
            </a:r>
            <a:endParaRPr lang="en-GB" noProof="0" dirty="0"/>
          </a:p>
        </p:txBody>
      </p:sp>
      <p:sp>
        <p:nvSpPr>
          <p:cNvPr id="20" name="Text Placeholder 2"/>
          <p:cNvSpPr>
            <a:spLocks noGrp="1"/>
          </p:cNvSpPr>
          <p:nvPr>
            <p:ph idx="1"/>
          </p:nvPr>
        </p:nvSpPr>
        <p:spPr>
          <a:xfrm>
            <a:off x="457200" y="2348881"/>
            <a:ext cx="8075240" cy="331236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6" name="Footer Placeholder 4"/>
          <p:cNvSpPr txBox="1">
            <a:spLocks/>
          </p:cNvSpPr>
          <p:nvPr userDrawn="1"/>
        </p:nvSpPr>
        <p:spPr>
          <a:xfrm>
            <a:off x="179512"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a:t>Online 55th CIML Meeting – 2020</a:t>
            </a:r>
          </a:p>
        </p:txBody>
      </p:sp>
    </p:spTree>
    <p:extLst>
      <p:ext uri="{BB962C8B-B14F-4D97-AF65-F5344CB8AC3E}">
        <p14:creationId xmlns:p14="http://schemas.microsoft.com/office/powerpoint/2010/main" val="3777277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en-GB" noProof="0" smtClean="0"/>
              <a:t>‹#›</a:t>
            </a:fld>
            <a:endParaRPr lang="en-GB" noProof="0" dirty="0"/>
          </a:p>
        </p:txBody>
      </p:sp>
      <p:sp>
        <p:nvSpPr>
          <p:cNvPr id="7" name="Title Placeholder 1"/>
          <p:cNvSpPr>
            <a:spLocks noGrp="1"/>
          </p:cNvSpPr>
          <p:nvPr>
            <p:ph type="title"/>
          </p:nvPr>
        </p:nvSpPr>
        <p:spPr>
          <a:xfrm>
            <a:off x="457200" y="1124744"/>
            <a:ext cx="8075240" cy="864096"/>
          </a:xfrm>
          <a:prstGeom prst="rect">
            <a:avLst/>
          </a:prstGeom>
        </p:spPr>
        <p:txBody>
          <a:bodyPr vert="horz" lIns="91440" tIns="45720" rIns="91440" bIns="45720" rtlCol="0" anchor="ctr">
            <a:normAutofit/>
          </a:bodyPr>
          <a:lstStyle/>
          <a:p>
            <a:r>
              <a:rPr lang="en-US" noProof="0"/>
              <a:t>Click to edit Master title style</a:t>
            </a:r>
            <a:endParaRPr lang="en-GB" noProof="0" dirty="0"/>
          </a:p>
        </p:txBody>
      </p:sp>
      <p:sp>
        <p:nvSpPr>
          <p:cNvPr id="8" name="Text Placeholder 2"/>
          <p:cNvSpPr>
            <a:spLocks noGrp="1"/>
          </p:cNvSpPr>
          <p:nvPr>
            <p:ph idx="1"/>
          </p:nvPr>
        </p:nvSpPr>
        <p:spPr>
          <a:xfrm>
            <a:off x="457200" y="2348881"/>
            <a:ext cx="8075240" cy="331236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9" name="Footer Placeholder 4"/>
          <p:cNvSpPr txBox="1">
            <a:spLocks/>
          </p:cNvSpPr>
          <p:nvPr userDrawn="1"/>
        </p:nvSpPr>
        <p:spPr>
          <a:xfrm>
            <a:off x="179512" y="6356350"/>
            <a:ext cx="2895600" cy="365125"/>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dirty="0"/>
              <a:t>Online 55th CIML Meeting – 2020</a:t>
            </a:r>
          </a:p>
        </p:txBody>
      </p:sp>
    </p:spTree>
    <p:extLst>
      <p:ext uri="{BB962C8B-B14F-4D97-AF65-F5344CB8AC3E}">
        <p14:creationId xmlns:p14="http://schemas.microsoft.com/office/powerpoint/2010/main" val="708096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jp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457200" y="1124744"/>
            <a:ext cx="8075240" cy="864096"/>
          </a:xfrm>
          <a:prstGeom prst="rect">
            <a:avLst/>
          </a:prstGeom>
        </p:spPr>
        <p:txBody>
          <a:bodyPr vert="horz" lIns="91440" tIns="45720" rIns="91440" bIns="45720" rtlCol="0" anchor="ctr">
            <a:normAutofit/>
          </a:bodyPr>
          <a:lstStyle/>
          <a:p>
            <a:r>
              <a:rPr lang="en-US" noProof="0"/>
              <a:t>Click to edit Master title style</a:t>
            </a:r>
            <a:endParaRPr lang="en-GB" noProof="0" dirty="0"/>
          </a:p>
        </p:txBody>
      </p:sp>
      <p:sp>
        <p:nvSpPr>
          <p:cNvPr id="9" name="Text Placeholder 2"/>
          <p:cNvSpPr>
            <a:spLocks noGrp="1"/>
          </p:cNvSpPr>
          <p:nvPr>
            <p:ph type="body" idx="1"/>
          </p:nvPr>
        </p:nvSpPr>
        <p:spPr>
          <a:xfrm>
            <a:off x="457200" y="2348881"/>
            <a:ext cx="8075240" cy="331236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0" name="Footer Placeholder 4"/>
          <p:cNvSpPr>
            <a:spLocks noGrp="1"/>
          </p:cNvSpPr>
          <p:nvPr>
            <p:ph type="ftr" sz="quarter" idx="3"/>
          </p:nvPr>
        </p:nvSpPr>
        <p:spPr>
          <a:xfrm>
            <a:off x="179512"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r>
              <a:rPr lang="en-GB" dirty="0"/>
              <a:t>Online 55th CIML Meeting – 2020</a:t>
            </a:r>
          </a:p>
        </p:txBody>
      </p:sp>
      <p:sp>
        <p:nvSpPr>
          <p:cNvPr id="11" name="Slide Number Placeholder 5"/>
          <p:cNvSpPr>
            <a:spLocks noGrp="1"/>
          </p:cNvSpPr>
          <p:nvPr>
            <p:ph type="sldNum" sz="quarter" idx="4"/>
          </p:nvPr>
        </p:nvSpPr>
        <p:spPr>
          <a:xfrm>
            <a:off x="7345288" y="6356350"/>
            <a:ext cx="118715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F3AA7-8D1D-4094-95D7-0F0AD16921C5}" type="slidenum">
              <a:rPr lang="en-GB" noProof="0" smtClean="0"/>
              <a:t>‹#›</a:t>
            </a:fld>
            <a:endParaRPr lang="en-GB" noProof="0" dirty="0"/>
          </a:p>
        </p:txBody>
      </p:sp>
      <p:pic>
        <p:nvPicPr>
          <p:cNvPr id="12" name="Picture 2" descr="International Organization of Legal Metrology"/>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835696" y="212595"/>
            <a:ext cx="5616624" cy="72760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79511" y="167048"/>
            <a:ext cx="1336777" cy="891185"/>
          </a:xfrm>
          <a:prstGeom prst="rect">
            <a:avLst/>
          </a:prstGeom>
        </p:spPr>
      </p:pic>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21251" y="167048"/>
            <a:ext cx="1343237" cy="895491"/>
          </a:xfrm>
          <a:prstGeom prst="rect">
            <a:avLst/>
          </a:prstGeom>
        </p:spPr>
      </p:pic>
    </p:spTree>
    <p:extLst>
      <p:ext uri="{BB962C8B-B14F-4D97-AF65-F5344CB8AC3E}">
        <p14:creationId xmlns:p14="http://schemas.microsoft.com/office/powerpoint/2010/main" val="2324429471"/>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3580656"/>
            <a:ext cx="8064896" cy="1296144"/>
          </a:xfrm>
          <a:prstGeom prst="rect">
            <a:avLst/>
          </a:prstGeom>
        </p:spPr>
        <p:txBody>
          <a:bodyPr>
            <a:normAutofit fontScale="90000"/>
          </a:bodyPr>
          <a:lstStyle/>
          <a:p>
            <a:r>
              <a:rPr lang="en-US" dirty="0"/>
              <a:t>RLMO Round Table Meeting</a:t>
            </a:r>
            <a:br>
              <a:rPr lang="en-US" dirty="0"/>
            </a:br>
            <a:br>
              <a:rPr lang="en-US" dirty="0"/>
            </a:br>
            <a:r>
              <a:rPr lang="en-US" b="0" dirty="0"/>
              <a:t>Thursday, 8 October 2020</a:t>
            </a:r>
            <a:br>
              <a:rPr lang="en-US" b="0" dirty="0"/>
            </a:br>
            <a:br>
              <a:rPr lang="en-US" b="0" dirty="0"/>
            </a:br>
            <a:r>
              <a:rPr lang="en-US" b="0" dirty="0"/>
              <a:t>10:00–14:00 UTC</a:t>
            </a:r>
            <a:br>
              <a:rPr lang="en-US" b="0" dirty="0"/>
            </a:br>
            <a:br>
              <a:rPr lang="en-US" b="0" dirty="0"/>
            </a:br>
            <a:r>
              <a:rPr lang="en-US" sz="2700" b="0" dirty="0"/>
              <a:t>RLMO RT Chairperson: Dr. Charles Ehrlich, CIML 1</a:t>
            </a:r>
            <a:r>
              <a:rPr lang="en-US" sz="2700" b="0" baseline="30000" dirty="0"/>
              <a:t>st</a:t>
            </a:r>
            <a:r>
              <a:rPr lang="en-US" sz="2700" b="0" dirty="0"/>
              <a:t> VP</a:t>
            </a:r>
            <a:br>
              <a:rPr lang="en-US" b="0" dirty="0"/>
            </a:br>
            <a:br>
              <a:rPr lang="en-US" b="0" dirty="0"/>
            </a:br>
            <a:endParaRPr lang="en-GB" noProof="0" dirty="0"/>
          </a:p>
        </p:txBody>
      </p:sp>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a:t>
            </a:fld>
            <a:endParaRPr lang="fr-FR"/>
          </a:p>
        </p:txBody>
      </p:sp>
    </p:spTree>
    <p:extLst>
      <p:ext uri="{BB962C8B-B14F-4D97-AF65-F5344CB8AC3E}">
        <p14:creationId xmlns:p14="http://schemas.microsoft.com/office/powerpoint/2010/main" val="663169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10</a:t>
            </a:fld>
            <a:endParaRPr lang="fr-FR"/>
          </a:p>
        </p:txBody>
      </p:sp>
      <p:sp>
        <p:nvSpPr>
          <p:cNvPr id="5" name="CustomShape 1">
            <a:extLst>
              <a:ext uri="{FF2B5EF4-FFF2-40B4-BE49-F238E27FC236}">
                <a16:creationId xmlns:a16="http://schemas.microsoft.com/office/drawing/2014/main" id="{03BD8439-B3A8-4ABF-B2D0-54B299FA95DD}"/>
              </a:ext>
            </a:extLst>
          </p:cNvPr>
          <p:cNvSpPr/>
          <p:nvPr/>
        </p:nvSpPr>
        <p:spPr>
          <a:xfrm>
            <a:off x="540032" y="1464864"/>
            <a:ext cx="8226000" cy="489165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r>
              <a:rPr lang="en-US" sz="3600" spc="-1" dirty="0">
                <a:uFill>
                  <a:solidFill>
                    <a:srgbClr val="FFFFFF"/>
                  </a:solidFill>
                </a:uFill>
                <a:ea typeface="DejaVu Sans"/>
              </a:rPr>
              <a:t>Open Forum on the</a:t>
            </a:r>
          </a:p>
          <a:p>
            <a:pPr algn="ctr">
              <a:lnSpc>
                <a:spcPct val="100000"/>
              </a:lnSpc>
              <a:spcBef>
                <a:spcPts val="360"/>
              </a:spcBef>
            </a:pPr>
            <a:r>
              <a:rPr lang="en-US" sz="3600" spc="-1" dirty="0">
                <a:uFill>
                  <a:solidFill>
                    <a:srgbClr val="FFFFFF"/>
                  </a:solidFill>
                </a:uFill>
                <a:ea typeface="DejaVu Sans"/>
              </a:rPr>
              <a:t>RLMO Discussion Topics </a:t>
            </a:r>
            <a:endParaRPr lang="en-US" sz="3600" strike="noStrike" spc="-1" dirty="0">
              <a:uFill>
                <a:solidFill>
                  <a:srgbClr val="FFFFFF"/>
                </a:solidFill>
              </a:uFill>
            </a:endParaRPr>
          </a:p>
        </p:txBody>
      </p:sp>
    </p:spTree>
    <p:extLst>
      <p:ext uri="{BB962C8B-B14F-4D97-AF65-F5344CB8AC3E}">
        <p14:creationId xmlns:p14="http://schemas.microsoft.com/office/powerpoint/2010/main" val="2228412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11</a:t>
            </a:fld>
            <a:endParaRPr lang="fr-FR"/>
          </a:p>
        </p:txBody>
      </p:sp>
      <p:sp>
        <p:nvSpPr>
          <p:cNvPr id="6" name="CustomShape 2">
            <a:extLst>
              <a:ext uri="{FF2B5EF4-FFF2-40B4-BE49-F238E27FC236}">
                <a16:creationId xmlns:a16="http://schemas.microsoft.com/office/drawing/2014/main" id="{BF2AC338-6318-4A47-B3DE-EE403765A48F}"/>
              </a:ext>
            </a:extLst>
          </p:cNvPr>
          <p:cNvSpPr/>
          <p:nvPr/>
        </p:nvSpPr>
        <p:spPr>
          <a:xfrm>
            <a:off x="936127" y="1143000"/>
            <a:ext cx="7596313" cy="448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r>
              <a:rPr lang="en-US" b="1" dirty="0"/>
              <a:t>RLMO discussion topics </a:t>
            </a:r>
          </a:p>
          <a:p>
            <a:pPr algn="ctr"/>
            <a:endParaRPr lang="en-US" dirty="0"/>
          </a:p>
          <a:p>
            <a:r>
              <a:rPr lang="en-US" dirty="0"/>
              <a:t>1. Under the current circumstances (pandemic, travel, financial, etc.), </a:t>
            </a:r>
            <a:r>
              <a:rPr lang="en-US" b="1" dirty="0"/>
              <a:t>have any 	of your RLMOs been able to conduct any business since last October 	</a:t>
            </a:r>
            <a:r>
              <a:rPr lang="en-US" dirty="0"/>
              <a:t>(in-person and/or online)? </a:t>
            </a:r>
          </a:p>
          <a:p>
            <a:r>
              <a:rPr lang="en-US" dirty="0"/>
              <a:t>2. </a:t>
            </a:r>
            <a:r>
              <a:rPr lang="en-US" b="1" dirty="0"/>
              <a:t>How is your RLMO coping with the pandemic situation? </a:t>
            </a:r>
            <a:r>
              <a:rPr lang="en-US" dirty="0"/>
              <a:t>What short-term 	and long-term changes you foresee to your RLMO? </a:t>
            </a:r>
          </a:p>
          <a:p>
            <a:r>
              <a:rPr lang="en-US" b="1" dirty="0"/>
              <a:t>3. How might the relationship between the OIML and the RLMOs be enhanced or augmented? </a:t>
            </a:r>
          </a:p>
          <a:p>
            <a:r>
              <a:rPr lang="en-US" dirty="0"/>
              <a:t>	a. What do RLMOs do that the OIML does not or cannot do? </a:t>
            </a:r>
          </a:p>
          <a:p>
            <a:pPr lvl="1"/>
            <a:r>
              <a:rPr lang="en-US" dirty="0"/>
              <a:t>	b. How can the OIML better help your region/economies? What are 			your most urgent regional/economies’ needs from the 			OIML (e.g., R 76 pilot, D 1, etc.)? </a:t>
            </a:r>
          </a:p>
          <a:p>
            <a:r>
              <a:rPr lang="en-US" dirty="0"/>
              <a:t>	c. Does any duplication of activities exist within regional bodies, 			between regional bodies, and with the OIML? </a:t>
            </a:r>
          </a:p>
          <a:p>
            <a:r>
              <a:rPr lang="en-US" dirty="0"/>
              <a:t>	</a:t>
            </a:r>
            <a:r>
              <a:rPr lang="en-US" dirty="0" err="1"/>
              <a:t>d.</a:t>
            </a:r>
            <a:r>
              <a:rPr lang="en-US" dirty="0"/>
              <a:t> In cases where RLMOs and RMOs are different organizations in the 		same region, how is coordination accomplished, both 			between themselves and with the BIML and the BIPM? </a:t>
            </a:r>
          </a:p>
          <a:p>
            <a:endParaRPr lang="en-US" dirty="0"/>
          </a:p>
          <a:p>
            <a:pPr>
              <a:lnSpc>
                <a:spcPct val="100000"/>
              </a:lnSpc>
              <a:spcBef>
                <a:spcPts val="320"/>
              </a:spcBef>
            </a:pPr>
            <a:endParaRPr lang="en-US" b="0" strike="noStrike" spc="-1" dirty="0">
              <a:uFill>
                <a:solidFill>
                  <a:srgbClr val="FFFFFF"/>
                </a:solidFill>
              </a:uFill>
              <a:latin typeface="Arial"/>
            </a:endParaRPr>
          </a:p>
        </p:txBody>
      </p:sp>
    </p:spTree>
    <p:extLst>
      <p:ext uri="{BB962C8B-B14F-4D97-AF65-F5344CB8AC3E}">
        <p14:creationId xmlns:p14="http://schemas.microsoft.com/office/powerpoint/2010/main" val="904713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12</a:t>
            </a:fld>
            <a:endParaRPr lang="fr-FR"/>
          </a:p>
        </p:txBody>
      </p:sp>
      <p:sp>
        <p:nvSpPr>
          <p:cNvPr id="5" name="CustomShape 2">
            <a:extLst>
              <a:ext uri="{FF2B5EF4-FFF2-40B4-BE49-F238E27FC236}">
                <a16:creationId xmlns:a16="http://schemas.microsoft.com/office/drawing/2014/main" id="{7AAB8825-7632-4F34-9A9A-F30E3AF491C8}"/>
              </a:ext>
            </a:extLst>
          </p:cNvPr>
          <p:cNvSpPr/>
          <p:nvPr/>
        </p:nvSpPr>
        <p:spPr>
          <a:xfrm>
            <a:off x="936127" y="1447800"/>
            <a:ext cx="7596313" cy="448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r>
              <a:rPr lang="en-US" b="1" dirty="0"/>
              <a:t>RLMO discussion topics </a:t>
            </a:r>
          </a:p>
          <a:p>
            <a:pPr algn="ctr"/>
            <a:endParaRPr lang="en-US" dirty="0"/>
          </a:p>
          <a:p>
            <a:r>
              <a:rPr lang="en-US" b="1" dirty="0"/>
              <a:t>4. How might the scope of the RLMO Round Table be expanded to enhance collaboration and sharing of ideas beyond just reporting by the RLMO representatives at the annual RT meetings?</a:t>
            </a:r>
            <a:r>
              <a:rPr lang="en-US" dirty="0"/>
              <a:t> </a:t>
            </a:r>
          </a:p>
          <a:p>
            <a:r>
              <a:rPr lang="en-US" b="1" dirty="0"/>
              <a:t>How might the RLMO Round Table be restructured to better serve your needs?</a:t>
            </a:r>
          </a:p>
          <a:p>
            <a:r>
              <a:rPr lang="en-US" dirty="0"/>
              <a:t>a.     Share training materials, including e-learning modules, among RLMOs?</a:t>
            </a:r>
          </a:p>
          <a:p>
            <a:r>
              <a:rPr lang="en-US" dirty="0"/>
              <a:t>b.     Send representatives to each other’s RLMO meetings?</a:t>
            </a:r>
          </a:p>
          <a:p>
            <a:r>
              <a:rPr lang="en-US" dirty="0"/>
              <a:t>c.     Formalize the relationships between the RLMOs and OIML, including 	development of Terms of Reference (</a:t>
            </a:r>
            <a:r>
              <a:rPr lang="en-US" dirty="0" err="1"/>
              <a:t>ToR</a:t>
            </a:r>
            <a:r>
              <a:rPr lang="en-US" dirty="0"/>
              <a:t>) for the RLMO Round 	Table?</a:t>
            </a:r>
          </a:p>
          <a:p>
            <a:r>
              <a:rPr lang="en-US" dirty="0" err="1"/>
              <a:t>d.</a:t>
            </a:r>
            <a:r>
              <a:rPr lang="en-US" dirty="0"/>
              <a:t>     Should the OIML formalize what it considers to be an RLMO (e.g., what 	kind of grouping is/represents an RLMO)?</a:t>
            </a:r>
          </a:p>
          <a:p>
            <a:r>
              <a:rPr lang="en-US" dirty="0"/>
              <a:t>e.     Should there be membership/participation criteria for the RLMO 	Round Table?</a:t>
            </a:r>
          </a:p>
          <a:p>
            <a:endParaRPr lang="en-US" dirty="0"/>
          </a:p>
          <a:p>
            <a:endParaRPr lang="en-US" dirty="0"/>
          </a:p>
          <a:p>
            <a:pPr>
              <a:lnSpc>
                <a:spcPct val="100000"/>
              </a:lnSpc>
              <a:spcBef>
                <a:spcPts val="320"/>
              </a:spcBef>
            </a:pPr>
            <a:endParaRPr lang="en-US" b="0" strike="noStrike" spc="-1" dirty="0">
              <a:uFill>
                <a:solidFill>
                  <a:srgbClr val="FFFFFF"/>
                </a:solidFill>
              </a:uFill>
              <a:latin typeface="Arial"/>
            </a:endParaRPr>
          </a:p>
        </p:txBody>
      </p:sp>
    </p:spTree>
    <p:extLst>
      <p:ext uri="{BB962C8B-B14F-4D97-AF65-F5344CB8AC3E}">
        <p14:creationId xmlns:p14="http://schemas.microsoft.com/office/powerpoint/2010/main" val="11439712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13</a:t>
            </a:fld>
            <a:endParaRPr lang="fr-FR"/>
          </a:p>
        </p:txBody>
      </p:sp>
      <p:sp>
        <p:nvSpPr>
          <p:cNvPr id="6" name="CustomShape 2">
            <a:extLst>
              <a:ext uri="{FF2B5EF4-FFF2-40B4-BE49-F238E27FC236}">
                <a16:creationId xmlns:a16="http://schemas.microsoft.com/office/drawing/2014/main" id="{7F5E3E49-42AE-4F86-9F11-65CB476BF08E}"/>
              </a:ext>
            </a:extLst>
          </p:cNvPr>
          <p:cNvSpPr/>
          <p:nvPr/>
        </p:nvSpPr>
        <p:spPr>
          <a:xfrm>
            <a:off x="936127" y="1600200"/>
            <a:ext cx="7596313" cy="448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r>
              <a:rPr lang="en-US" b="1" dirty="0"/>
              <a:t>RLMO discussion topics </a:t>
            </a:r>
          </a:p>
          <a:p>
            <a:pPr algn="ctr"/>
            <a:endParaRPr lang="en-US" dirty="0"/>
          </a:p>
          <a:p>
            <a:r>
              <a:rPr lang="en-US" b="1" dirty="0"/>
              <a:t>5. Should the individual RLMO reporting format at future RLMO Round Table meetings be standardized in order to focus discussion on certain topics?</a:t>
            </a:r>
            <a:r>
              <a:rPr lang="en-US" dirty="0"/>
              <a:t> Topics could include:</a:t>
            </a:r>
          </a:p>
          <a:p>
            <a:pPr marL="342900" indent="-342900">
              <a:buAutoNum type="alphaLcPeriod"/>
            </a:pPr>
            <a:r>
              <a:rPr lang="en-US" dirty="0"/>
              <a:t>Is your RLMO a legal entity? If not, are there plans to move in that direction?</a:t>
            </a:r>
          </a:p>
          <a:p>
            <a:pPr marL="342900" indent="-342900">
              <a:buAutoNum type="alphaLcPeriod"/>
            </a:pPr>
            <a:r>
              <a:rPr lang="en-US" dirty="0"/>
              <a:t>Do you feel that there is ‘dumping’ of measuring instruments (that is, intentional sale of measuring instruments that do not meet verification requirements) going on in your region? If so, in what area(s)?</a:t>
            </a:r>
          </a:p>
          <a:p>
            <a:r>
              <a:rPr lang="en-US" dirty="0"/>
              <a:t>c.   How do the economies in your region participate in the OIML-CS?</a:t>
            </a:r>
          </a:p>
          <a:p>
            <a:endParaRPr lang="en-US" dirty="0"/>
          </a:p>
          <a:p>
            <a:r>
              <a:rPr lang="en-US" dirty="0" err="1"/>
              <a:t>d.</a:t>
            </a:r>
            <a:r>
              <a:rPr lang="en-US" dirty="0"/>
              <a:t>   Are there any impediments to participation?</a:t>
            </a:r>
          </a:p>
          <a:p>
            <a:r>
              <a:rPr lang="en-US" dirty="0"/>
              <a:t>e.   Do the economies in your region accept OIML Certificates/Test data?</a:t>
            </a:r>
          </a:p>
          <a:p>
            <a:endParaRPr lang="en-US" dirty="0"/>
          </a:p>
          <a:p>
            <a:pPr>
              <a:lnSpc>
                <a:spcPct val="100000"/>
              </a:lnSpc>
              <a:spcBef>
                <a:spcPts val="320"/>
              </a:spcBef>
            </a:pPr>
            <a:endParaRPr lang="en-US" b="0" strike="noStrike" spc="-1" dirty="0">
              <a:uFill>
                <a:solidFill>
                  <a:srgbClr val="FFFFFF"/>
                </a:solidFill>
              </a:uFill>
              <a:latin typeface="Arial"/>
            </a:endParaRPr>
          </a:p>
        </p:txBody>
      </p:sp>
    </p:spTree>
    <p:extLst>
      <p:ext uri="{BB962C8B-B14F-4D97-AF65-F5344CB8AC3E}">
        <p14:creationId xmlns:p14="http://schemas.microsoft.com/office/powerpoint/2010/main" val="2750783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14</a:t>
            </a:fld>
            <a:endParaRPr lang="fr-FR"/>
          </a:p>
        </p:txBody>
      </p:sp>
      <p:sp>
        <p:nvSpPr>
          <p:cNvPr id="5" name="CustomShape 2">
            <a:extLst>
              <a:ext uri="{FF2B5EF4-FFF2-40B4-BE49-F238E27FC236}">
                <a16:creationId xmlns:a16="http://schemas.microsoft.com/office/drawing/2014/main" id="{3AD8BC2A-4DBE-42D7-AB46-F55C76F3DF04}"/>
              </a:ext>
            </a:extLst>
          </p:cNvPr>
          <p:cNvSpPr/>
          <p:nvPr/>
        </p:nvSpPr>
        <p:spPr>
          <a:xfrm>
            <a:off x="936127" y="1447800"/>
            <a:ext cx="7596313" cy="448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r>
              <a:rPr lang="en-US" sz="2400" b="1" dirty="0"/>
              <a:t>RLMO discussion topics </a:t>
            </a:r>
          </a:p>
          <a:p>
            <a:pPr algn="ctr"/>
            <a:endParaRPr lang="en-US" sz="2400" dirty="0"/>
          </a:p>
          <a:p>
            <a:r>
              <a:rPr lang="en-US" b="1" dirty="0"/>
              <a:t>6. Does your RLMO have any suggestions on how the OIML Bulletin might become more valuable to your RLMO, and to the OIML, in the future?</a:t>
            </a:r>
          </a:p>
          <a:p>
            <a:r>
              <a:rPr lang="en-US" dirty="0"/>
              <a:t>a.	What useful articles can your RLMO provide for the Bulletin?</a:t>
            </a:r>
          </a:p>
          <a:p>
            <a:r>
              <a:rPr lang="en-US" dirty="0"/>
              <a:t>b.	Should the RLMO reports presented at the RLMO Round Table 	meeting be made available in a separate RLMO Round Table section 	of the OIML web site, and/or in the OIML Bulletin?</a:t>
            </a:r>
          </a:p>
          <a:p>
            <a:endParaRPr lang="en-US" dirty="0"/>
          </a:p>
          <a:p>
            <a:r>
              <a:rPr lang="en-US" b="1" dirty="0"/>
              <a:t>Of course, all of these possibilities would require resources (financial and time) that may not be available</a:t>
            </a:r>
            <a:r>
              <a:rPr lang="en-US" dirty="0"/>
              <a:t>, and since some (most? all?) of the RLMOs are not legal entities a more formal relationship with the OIML might not be feasible.</a:t>
            </a:r>
          </a:p>
          <a:p>
            <a:r>
              <a:rPr lang="en-US" dirty="0"/>
              <a:t>However, these are questions that could be explored as part of investigating whether an enhanced role/scope of the RLMO Round Table makes sense.</a:t>
            </a:r>
          </a:p>
          <a:p>
            <a:endParaRPr lang="en-US" dirty="0"/>
          </a:p>
          <a:p>
            <a:pPr>
              <a:lnSpc>
                <a:spcPct val="100000"/>
              </a:lnSpc>
              <a:spcBef>
                <a:spcPts val="320"/>
              </a:spcBef>
            </a:pPr>
            <a:endParaRPr lang="en-US" sz="2400" b="0" strike="noStrike" spc="-1" dirty="0">
              <a:uFill>
                <a:solidFill>
                  <a:srgbClr val="FFFFFF"/>
                </a:solidFill>
              </a:uFill>
              <a:latin typeface="Arial"/>
            </a:endParaRPr>
          </a:p>
        </p:txBody>
      </p:sp>
    </p:spTree>
    <p:extLst>
      <p:ext uri="{BB962C8B-B14F-4D97-AF65-F5344CB8AC3E}">
        <p14:creationId xmlns:p14="http://schemas.microsoft.com/office/powerpoint/2010/main" val="1691244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15</a:t>
            </a:fld>
            <a:endParaRPr lang="fr-FR"/>
          </a:p>
        </p:txBody>
      </p:sp>
      <p:pic>
        <p:nvPicPr>
          <p:cNvPr id="6" name="Picture 5">
            <a:extLst>
              <a:ext uri="{FF2B5EF4-FFF2-40B4-BE49-F238E27FC236}">
                <a16:creationId xmlns:a16="http://schemas.microsoft.com/office/drawing/2014/main" id="{FBE85E31-B11A-4910-96FC-840451758B72}"/>
              </a:ext>
            </a:extLst>
          </p:cNvPr>
          <p:cNvPicPr>
            <a:picLocks noChangeAspect="1"/>
          </p:cNvPicPr>
          <p:nvPr/>
        </p:nvPicPr>
        <p:blipFill>
          <a:blip r:embed="rId2"/>
          <a:stretch>
            <a:fillRect/>
          </a:stretch>
        </p:blipFill>
        <p:spPr>
          <a:xfrm>
            <a:off x="0" y="1181101"/>
            <a:ext cx="9144000" cy="5143499"/>
          </a:xfrm>
          <a:prstGeom prst="rect">
            <a:avLst/>
          </a:prstGeom>
        </p:spPr>
      </p:pic>
      <p:sp>
        <p:nvSpPr>
          <p:cNvPr id="5" name="CustomShape 1">
            <a:extLst>
              <a:ext uri="{FF2B5EF4-FFF2-40B4-BE49-F238E27FC236}">
                <a16:creationId xmlns:a16="http://schemas.microsoft.com/office/drawing/2014/main" id="{B4B3AFA4-C733-4EE9-BCB5-2A9E4C29427B}"/>
              </a:ext>
            </a:extLst>
          </p:cNvPr>
          <p:cNvSpPr/>
          <p:nvPr/>
        </p:nvSpPr>
        <p:spPr>
          <a:xfrm>
            <a:off x="540032" y="762000"/>
            <a:ext cx="8226000" cy="495299"/>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25000" lnSpcReduction="20000"/>
          </a:bodyPr>
          <a:lstStyle/>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r>
              <a:rPr lang="en-US" sz="9600" spc="-1" dirty="0">
                <a:uFill>
                  <a:solidFill>
                    <a:srgbClr val="FFFFFF"/>
                  </a:solidFill>
                </a:uFill>
                <a:ea typeface="DejaVu Sans"/>
              </a:rPr>
              <a:t>OIML Bulletin </a:t>
            </a:r>
            <a:endParaRPr lang="en-US" sz="9600" strike="noStrike" spc="-1" dirty="0">
              <a:uFill>
                <a:solidFill>
                  <a:srgbClr val="FFFFFF"/>
                </a:solidFill>
              </a:uFill>
            </a:endParaRPr>
          </a:p>
        </p:txBody>
      </p:sp>
    </p:spTree>
    <p:extLst>
      <p:ext uri="{BB962C8B-B14F-4D97-AF65-F5344CB8AC3E}">
        <p14:creationId xmlns:p14="http://schemas.microsoft.com/office/powerpoint/2010/main" val="265420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16</a:t>
            </a:fld>
            <a:endParaRPr lang="fr-FR"/>
          </a:p>
        </p:txBody>
      </p:sp>
      <p:sp>
        <p:nvSpPr>
          <p:cNvPr id="5" name="CustomShape 1">
            <a:extLst>
              <a:ext uri="{FF2B5EF4-FFF2-40B4-BE49-F238E27FC236}">
                <a16:creationId xmlns:a16="http://schemas.microsoft.com/office/drawing/2014/main" id="{03BD8439-B3A8-4ABF-B2D0-54B299FA95DD}"/>
              </a:ext>
            </a:extLst>
          </p:cNvPr>
          <p:cNvSpPr/>
          <p:nvPr/>
        </p:nvSpPr>
        <p:spPr>
          <a:xfrm>
            <a:off x="540032" y="1464864"/>
            <a:ext cx="8226000" cy="489165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r>
              <a:rPr lang="en-US" sz="3600" spc="-1" dirty="0">
                <a:uFill>
                  <a:solidFill>
                    <a:srgbClr val="FFFFFF"/>
                  </a:solidFill>
                </a:uFill>
                <a:ea typeface="DejaVu Sans"/>
              </a:rPr>
              <a:t>Future Collaborations </a:t>
            </a:r>
            <a:endParaRPr lang="en-US" sz="3600" strike="noStrike" spc="-1" dirty="0">
              <a:uFill>
                <a:solidFill>
                  <a:srgbClr val="FFFFFF"/>
                </a:solidFill>
              </a:uFill>
            </a:endParaRPr>
          </a:p>
        </p:txBody>
      </p:sp>
    </p:spTree>
    <p:extLst>
      <p:ext uri="{BB962C8B-B14F-4D97-AF65-F5344CB8AC3E}">
        <p14:creationId xmlns:p14="http://schemas.microsoft.com/office/powerpoint/2010/main" val="4092594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17</a:t>
            </a:fld>
            <a:endParaRPr lang="fr-FR"/>
          </a:p>
        </p:txBody>
      </p:sp>
      <p:sp>
        <p:nvSpPr>
          <p:cNvPr id="5" name="CustomShape 1">
            <a:extLst>
              <a:ext uri="{FF2B5EF4-FFF2-40B4-BE49-F238E27FC236}">
                <a16:creationId xmlns:a16="http://schemas.microsoft.com/office/drawing/2014/main" id="{03BD8439-B3A8-4ABF-B2D0-54B299FA95DD}"/>
              </a:ext>
            </a:extLst>
          </p:cNvPr>
          <p:cNvSpPr/>
          <p:nvPr/>
        </p:nvSpPr>
        <p:spPr>
          <a:xfrm>
            <a:off x="540032" y="1464864"/>
            <a:ext cx="8226000" cy="489165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r>
              <a:rPr lang="en-US" sz="3600" spc="-1" dirty="0">
                <a:uFill>
                  <a:solidFill>
                    <a:srgbClr val="FFFFFF"/>
                  </a:solidFill>
                </a:uFill>
                <a:ea typeface="DejaVu Sans"/>
              </a:rPr>
              <a:t>Conclusions </a:t>
            </a:r>
            <a:endParaRPr lang="en-US" sz="3600" strike="noStrike" spc="-1" dirty="0">
              <a:uFill>
                <a:solidFill>
                  <a:srgbClr val="FFFFFF"/>
                </a:solidFill>
              </a:uFill>
            </a:endParaRPr>
          </a:p>
        </p:txBody>
      </p:sp>
    </p:spTree>
    <p:extLst>
      <p:ext uri="{BB962C8B-B14F-4D97-AF65-F5344CB8AC3E}">
        <p14:creationId xmlns:p14="http://schemas.microsoft.com/office/powerpoint/2010/main" val="1636484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18</a:t>
            </a:fld>
            <a:endParaRPr lang="fr-FR"/>
          </a:p>
        </p:txBody>
      </p:sp>
      <p:sp>
        <p:nvSpPr>
          <p:cNvPr id="5" name="CustomShape 1">
            <a:extLst>
              <a:ext uri="{FF2B5EF4-FFF2-40B4-BE49-F238E27FC236}">
                <a16:creationId xmlns:a16="http://schemas.microsoft.com/office/drawing/2014/main" id="{03BD8439-B3A8-4ABF-B2D0-54B299FA95DD}"/>
              </a:ext>
            </a:extLst>
          </p:cNvPr>
          <p:cNvSpPr/>
          <p:nvPr/>
        </p:nvSpPr>
        <p:spPr>
          <a:xfrm>
            <a:off x="540032" y="1464864"/>
            <a:ext cx="8226000" cy="489165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r>
              <a:rPr lang="en-US" sz="3600" spc="-1" dirty="0">
                <a:uFill>
                  <a:solidFill>
                    <a:srgbClr val="FFFFFF"/>
                  </a:solidFill>
                </a:uFill>
                <a:ea typeface="DejaVu Sans"/>
              </a:rPr>
              <a:t>Any other business? </a:t>
            </a:r>
            <a:endParaRPr lang="en-US" sz="3600" strike="noStrike" spc="-1" dirty="0">
              <a:uFill>
                <a:solidFill>
                  <a:srgbClr val="FFFFFF"/>
                </a:solidFill>
              </a:uFill>
            </a:endParaRPr>
          </a:p>
        </p:txBody>
      </p:sp>
    </p:spTree>
    <p:extLst>
      <p:ext uri="{BB962C8B-B14F-4D97-AF65-F5344CB8AC3E}">
        <p14:creationId xmlns:p14="http://schemas.microsoft.com/office/powerpoint/2010/main" val="912619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19</a:t>
            </a:fld>
            <a:endParaRPr lang="fr-FR"/>
          </a:p>
        </p:txBody>
      </p:sp>
      <p:sp>
        <p:nvSpPr>
          <p:cNvPr id="5" name="CustomShape 1">
            <a:extLst>
              <a:ext uri="{FF2B5EF4-FFF2-40B4-BE49-F238E27FC236}">
                <a16:creationId xmlns:a16="http://schemas.microsoft.com/office/drawing/2014/main" id="{03BD8439-B3A8-4ABF-B2D0-54B299FA95DD}"/>
              </a:ext>
            </a:extLst>
          </p:cNvPr>
          <p:cNvSpPr/>
          <p:nvPr/>
        </p:nvSpPr>
        <p:spPr>
          <a:xfrm>
            <a:off x="540032" y="1464864"/>
            <a:ext cx="8226000" cy="489165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r>
              <a:rPr lang="en-US" sz="3600" strike="noStrike" spc="-1" dirty="0">
                <a:uFill>
                  <a:solidFill>
                    <a:srgbClr val="FFFFFF"/>
                  </a:solidFill>
                </a:uFill>
              </a:rPr>
              <a:t>Thank you!</a:t>
            </a:r>
          </a:p>
        </p:txBody>
      </p:sp>
    </p:spTree>
    <p:extLst>
      <p:ext uri="{BB962C8B-B14F-4D97-AF65-F5344CB8AC3E}">
        <p14:creationId xmlns:p14="http://schemas.microsoft.com/office/powerpoint/2010/main" val="2603880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057400"/>
            <a:ext cx="8064896" cy="457200"/>
          </a:xfrm>
          <a:prstGeom prst="rect">
            <a:avLst/>
          </a:prstGeom>
        </p:spPr>
        <p:txBody>
          <a:bodyPr>
            <a:normAutofit fontScale="90000"/>
          </a:bodyPr>
          <a:lstStyle/>
          <a:p>
            <a:r>
              <a:rPr lang="en-US" dirty="0"/>
              <a:t>RLMO Round Table Meeting</a:t>
            </a:r>
            <a:br>
              <a:rPr lang="en-US" dirty="0"/>
            </a:br>
            <a:r>
              <a:rPr lang="en-US" dirty="0"/>
              <a:t>Agenda</a:t>
            </a:r>
            <a:br>
              <a:rPr lang="en-US" sz="2000" dirty="0"/>
            </a:br>
            <a:br>
              <a:rPr lang="en-US" sz="2000" dirty="0"/>
            </a:br>
            <a:br>
              <a:rPr lang="en-US" b="0" dirty="0"/>
            </a:br>
            <a:endParaRPr lang="en-GB" noProof="0" dirty="0"/>
          </a:p>
        </p:txBody>
      </p:sp>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2</a:t>
            </a:fld>
            <a:endParaRPr lang="fr-FR"/>
          </a:p>
        </p:txBody>
      </p:sp>
      <p:sp>
        <p:nvSpPr>
          <p:cNvPr id="5" name="Title 1">
            <a:extLst>
              <a:ext uri="{FF2B5EF4-FFF2-40B4-BE49-F238E27FC236}">
                <a16:creationId xmlns:a16="http://schemas.microsoft.com/office/drawing/2014/main" id="{26666D23-6F22-416B-9496-225F2CCB5086}"/>
              </a:ext>
            </a:extLst>
          </p:cNvPr>
          <p:cNvSpPr txBox="1">
            <a:spLocks/>
          </p:cNvSpPr>
          <p:nvPr/>
        </p:nvSpPr>
        <p:spPr>
          <a:xfrm>
            <a:off x="467544" y="2209800"/>
            <a:ext cx="8064896" cy="4146550"/>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000" b="1" kern="1200">
                <a:solidFill>
                  <a:schemeClr val="tx1"/>
                </a:solidFill>
                <a:latin typeface="+mj-lt"/>
                <a:ea typeface="+mj-ea"/>
                <a:cs typeface="+mj-cs"/>
              </a:defRPr>
            </a:lvl1pPr>
          </a:lstStyle>
          <a:p>
            <a:pPr algn="l"/>
            <a:r>
              <a:rPr lang="en-US" sz="1800" dirty="0"/>
              <a:t>1. Welcome by the RLMO RT Chairperson (Dr. Charles Ehrlich)</a:t>
            </a:r>
            <a:br>
              <a:rPr lang="en-US" sz="1800" dirty="0"/>
            </a:br>
            <a:r>
              <a:rPr lang="en-US" sz="1800" dirty="0"/>
              <a:t>2. Roll call</a:t>
            </a:r>
            <a:br>
              <a:rPr lang="en-US" sz="1800" dirty="0"/>
            </a:br>
            <a:r>
              <a:rPr lang="en-US" sz="1800" dirty="0"/>
              <a:t>3. Overview of the RLMO discussion topics</a:t>
            </a:r>
            <a:br>
              <a:rPr lang="en-US" sz="1800" dirty="0"/>
            </a:br>
            <a:r>
              <a:rPr lang="en-US" sz="1800" dirty="0"/>
              <a:t>4. Updates from the RLMOs</a:t>
            </a:r>
            <a:br>
              <a:rPr lang="en-US" sz="1800" dirty="0"/>
            </a:br>
            <a:r>
              <a:rPr lang="en-US" sz="1800" dirty="0"/>
              <a:t>	AFRIMETS (Mr. Jaco Marneweck)</a:t>
            </a:r>
            <a:br>
              <a:rPr lang="en-US" sz="1800" dirty="0"/>
            </a:br>
            <a:r>
              <a:rPr lang="en-US" sz="1800" dirty="0"/>
              <a:t>	APLMF (Mr. Stephen O’Brien)</a:t>
            </a:r>
            <a:br>
              <a:rPr lang="en-US" sz="1800" dirty="0"/>
            </a:br>
            <a:r>
              <a:rPr lang="en-US" sz="1800" dirty="0"/>
              <a:t>	COOMET (Dr. Peter </a:t>
            </a:r>
            <a:r>
              <a:rPr lang="en-US" sz="1800" dirty="0" err="1"/>
              <a:t>Ulbig</a:t>
            </a:r>
            <a:r>
              <a:rPr lang="en-US" sz="1800" dirty="0"/>
              <a:t>)</a:t>
            </a:r>
            <a:br>
              <a:rPr lang="en-US" sz="1800" dirty="0"/>
            </a:br>
            <a:r>
              <a:rPr lang="en-US" sz="1800" dirty="0"/>
              <a:t>	GULFMET (Eng. Omar </a:t>
            </a:r>
            <a:r>
              <a:rPr lang="en-US" sz="1800" dirty="0" err="1"/>
              <a:t>Kanakrieh</a:t>
            </a:r>
            <a:r>
              <a:rPr lang="en-US" sz="1800" dirty="0"/>
              <a:t>)</a:t>
            </a:r>
            <a:br>
              <a:rPr lang="en-US" sz="1800" dirty="0"/>
            </a:br>
            <a:r>
              <a:rPr lang="en-US" sz="1800" dirty="0"/>
              <a:t>	</a:t>
            </a:r>
            <a:r>
              <a:rPr lang="pt-BR" sz="1800" dirty="0"/>
              <a:t>SIM (Mr. Pedro Pérez Vargas)</a:t>
            </a:r>
            <a:br>
              <a:rPr lang="pt-BR" sz="1800" dirty="0"/>
            </a:br>
            <a:r>
              <a:rPr lang="pt-BR" sz="1800" dirty="0"/>
              <a:t>	</a:t>
            </a:r>
            <a:r>
              <a:rPr lang="en-US" sz="1800" dirty="0"/>
              <a:t>WELMEC (Dr. Pavel Klenovský)</a:t>
            </a:r>
            <a:br>
              <a:rPr lang="en-US" sz="1800" dirty="0"/>
            </a:br>
            <a:r>
              <a:rPr lang="en-US" sz="1800" dirty="0"/>
              <a:t>5. Update from SAARC (Mr. Ashutosh Agarwal)</a:t>
            </a:r>
            <a:br>
              <a:rPr lang="en-US" sz="1800" dirty="0"/>
            </a:br>
            <a:r>
              <a:rPr lang="en-US" sz="1800" dirty="0"/>
              <a:t>6. Update from the CEEMS AG Chairperson (Mr. Peter Mason)</a:t>
            </a:r>
            <a:br>
              <a:rPr lang="en-US" sz="1800" dirty="0"/>
            </a:br>
            <a:r>
              <a:rPr lang="en-US" sz="1800" dirty="0"/>
              <a:t>7. Update from the OIML-CS Executive Secretary (Mr. Paul Dixon)</a:t>
            </a:r>
            <a:br>
              <a:rPr lang="en-US" sz="1800" dirty="0"/>
            </a:br>
            <a:r>
              <a:rPr lang="en-US" sz="1800" dirty="0"/>
              <a:t>8. Open Forum on the RLMO discussion topics</a:t>
            </a:r>
            <a:br>
              <a:rPr lang="en-US" sz="1800" dirty="0"/>
            </a:br>
            <a:r>
              <a:rPr lang="en-US" sz="1800" dirty="0"/>
              <a:t>9. Future collaborations</a:t>
            </a:r>
            <a:br>
              <a:rPr lang="en-US" sz="1800" dirty="0"/>
            </a:br>
            <a:r>
              <a:rPr lang="en-US" sz="1800" dirty="0"/>
              <a:t>10. Conclusions</a:t>
            </a:r>
            <a:br>
              <a:rPr lang="en-US" sz="1800" dirty="0"/>
            </a:br>
            <a:r>
              <a:rPr lang="en-US" sz="1800" dirty="0"/>
              <a:t>11. Any other business</a:t>
            </a:r>
            <a:endParaRPr lang="en-GB" sz="1800" dirty="0"/>
          </a:p>
        </p:txBody>
      </p:sp>
    </p:spTree>
    <p:extLst>
      <p:ext uri="{BB962C8B-B14F-4D97-AF65-F5344CB8AC3E}">
        <p14:creationId xmlns:p14="http://schemas.microsoft.com/office/powerpoint/2010/main" val="3188023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3</a:t>
            </a:fld>
            <a:endParaRPr lang="fr-FR"/>
          </a:p>
        </p:txBody>
      </p:sp>
      <p:sp>
        <p:nvSpPr>
          <p:cNvPr id="6" name="CustomShape 2">
            <a:extLst>
              <a:ext uri="{FF2B5EF4-FFF2-40B4-BE49-F238E27FC236}">
                <a16:creationId xmlns:a16="http://schemas.microsoft.com/office/drawing/2014/main" id="{BF2AC338-6318-4A47-B3DE-EE403765A48F}"/>
              </a:ext>
            </a:extLst>
          </p:cNvPr>
          <p:cNvSpPr/>
          <p:nvPr/>
        </p:nvSpPr>
        <p:spPr>
          <a:xfrm>
            <a:off x="936127" y="1143000"/>
            <a:ext cx="7596313" cy="448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r>
              <a:rPr lang="en-US" b="1" dirty="0"/>
              <a:t>RLMO discussion topics </a:t>
            </a:r>
          </a:p>
          <a:p>
            <a:pPr algn="ctr"/>
            <a:endParaRPr lang="en-US" dirty="0"/>
          </a:p>
          <a:p>
            <a:r>
              <a:rPr lang="en-US" dirty="0"/>
              <a:t>1. Under the current circumstances (pandemic, travel, financial, etc.), </a:t>
            </a:r>
            <a:r>
              <a:rPr lang="en-US" b="1" dirty="0"/>
              <a:t>have any 	of your RLMOs been able to conduct any business since last October 	</a:t>
            </a:r>
            <a:r>
              <a:rPr lang="en-US" dirty="0"/>
              <a:t>(in-person and/or online)? </a:t>
            </a:r>
          </a:p>
          <a:p>
            <a:r>
              <a:rPr lang="en-US" dirty="0"/>
              <a:t>2. </a:t>
            </a:r>
            <a:r>
              <a:rPr lang="en-US" b="1" dirty="0"/>
              <a:t>How is your RLMO coping with the pandemic situation? </a:t>
            </a:r>
            <a:r>
              <a:rPr lang="en-US" dirty="0"/>
              <a:t>What short-term 	and long-term changes you foresee to your RLMO? </a:t>
            </a:r>
          </a:p>
          <a:p>
            <a:r>
              <a:rPr lang="en-US" b="1" dirty="0"/>
              <a:t>3. How might the relationship between the OIML and the RLMOs be enhanced or augmented? </a:t>
            </a:r>
          </a:p>
          <a:p>
            <a:r>
              <a:rPr lang="en-US" dirty="0"/>
              <a:t>	a. What do RLMOs do that the OIML does not or cannot do? </a:t>
            </a:r>
          </a:p>
          <a:p>
            <a:pPr lvl="1"/>
            <a:r>
              <a:rPr lang="en-US" dirty="0"/>
              <a:t>	b. How can the OIML better help your region/economies? What are 			your most urgent regional/economies’ needs from the 			OIML (e.g., R 76 pilot, D 1, etc.)? </a:t>
            </a:r>
          </a:p>
          <a:p>
            <a:r>
              <a:rPr lang="en-US" dirty="0"/>
              <a:t>	c. Does any duplication of activities exist within regional bodies, 			between regional bodies, and with the OIML? </a:t>
            </a:r>
          </a:p>
          <a:p>
            <a:r>
              <a:rPr lang="en-US" dirty="0"/>
              <a:t>	</a:t>
            </a:r>
            <a:r>
              <a:rPr lang="en-US" dirty="0" err="1"/>
              <a:t>d.</a:t>
            </a:r>
            <a:r>
              <a:rPr lang="en-US" dirty="0"/>
              <a:t> In cases where RLMOs and RMOs are different organizations in the 		same region, how is coordination accomplished, both 			between themselves and with the BIML and the BIPM? </a:t>
            </a:r>
          </a:p>
          <a:p>
            <a:endParaRPr lang="en-US" dirty="0"/>
          </a:p>
          <a:p>
            <a:pPr>
              <a:lnSpc>
                <a:spcPct val="100000"/>
              </a:lnSpc>
              <a:spcBef>
                <a:spcPts val="320"/>
              </a:spcBef>
            </a:pPr>
            <a:endParaRPr lang="en-US" b="0" strike="noStrike" spc="-1" dirty="0">
              <a:uFill>
                <a:solidFill>
                  <a:srgbClr val="FFFFFF"/>
                </a:solidFill>
              </a:uFill>
              <a:latin typeface="Arial"/>
            </a:endParaRPr>
          </a:p>
        </p:txBody>
      </p:sp>
    </p:spTree>
    <p:extLst>
      <p:ext uri="{BB962C8B-B14F-4D97-AF65-F5344CB8AC3E}">
        <p14:creationId xmlns:p14="http://schemas.microsoft.com/office/powerpoint/2010/main" val="159273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4</a:t>
            </a:fld>
            <a:endParaRPr lang="fr-FR"/>
          </a:p>
        </p:txBody>
      </p:sp>
      <p:sp>
        <p:nvSpPr>
          <p:cNvPr id="5" name="CustomShape 2">
            <a:extLst>
              <a:ext uri="{FF2B5EF4-FFF2-40B4-BE49-F238E27FC236}">
                <a16:creationId xmlns:a16="http://schemas.microsoft.com/office/drawing/2014/main" id="{7AAB8825-7632-4F34-9A9A-F30E3AF491C8}"/>
              </a:ext>
            </a:extLst>
          </p:cNvPr>
          <p:cNvSpPr/>
          <p:nvPr/>
        </p:nvSpPr>
        <p:spPr>
          <a:xfrm>
            <a:off x="936127" y="1447800"/>
            <a:ext cx="7596313" cy="448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r>
              <a:rPr lang="en-US" b="1" dirty="0"/>
              <a:t>RLMO discussion topics </a:t>
            </a:r>
          </a:p>
          <a:p>
            <a:pPr algn="ctr"/>
            <a:endParaRPr lang="en-US" dirty="0"/>
          </a:p>
          <a:p>
            <a:r>
              <a:rPr lang="en-US" b="1" dirty="0"/>
              <a:t>4. How might the scope of the RLMO Round Table be expanded to enhance collaboration and sharing of ideas beyond just reporting by the RLMO representatives at the annual RT meetings?</a:t>
            </a:r>
            <a:r>
              <a:rPr lang="en-US" dirty="0"/>
              <a:t> </a:t>
            </a:r>
          </a:p>
          <a:p>
            <a:r>
              <a:rPr lang="en-US" b="1" dirty="0"/>
              <a:t>How might the RLMO Round Table be restructured to better serve your needs?</a:t>
            </a:r>
          </a:p>
          <a:p>
            <a:r>
              <a:rPr lang="en-US" dirty="0"/>
              <a:t>a.     Share training materials, including e-learning modules, among RLMOs?</a:t>
            </a:r>
          </a:p>
          <a:p>
            <a:r>
              <a:rPr lang="en-US" dirty="0"/>
              <a:t>b.     Send representatives to each other’s RLMO meetings?</a:t>
            </a:r>
          </a:p>
          <a:p>
            <a:r>
              <a:rPr lang="en-US" dirty="0"/>
              <a:t>c.     Formalize the relationships between the RLMOs and OIML, including 	development of Terms of Reference (</a:t>
            </a:r>
            <a:r>
              <a:rPr lang="en-US" dirty="0" err="1"/>
              <a:t>ToR</a:t>
            </a:r>
            <a:r>
              <a:rPr lang="en-US" dirty="0"/>
              <a:t>) for the RLMO Round 	Table?</a:t>
            </a:r>
          </a:p>
          <a:p>
            <a:r>
              <a:rPr lang="en-US" dirty="0" err="1"/>
              <a:t>d.</a:t>
            </a:r>
            <a:r>
              <a:rPr lang="en-US" dirty="0"/>
              <a:t>     Should the OIML formalize what it considers to be an RLMO (e.g., what 	kind of grouping is/represents an RLMO)?</a:t>
            </a:r>
          </a:p>
          <a:p>
            <a:r>
              <a:rPr lang="en-US" dirty="0"/>
              <a:t>e.     Should there be membership/participation criteria for the RLMO 	Round Table?</a:t>
            </a:r>
          </a:p>
          <a:p>
            <a:endParaRPr lang="en-US" dirty="0"/>
          </a:p>
          <a:p>
            <a:endParaRPr lang="en-US" dirty="0"/>
          </a:p>
          <a:p>
            <a:pPr>
              <a:lnSpc>
                <a:spcPct val="100000"/>
              </a:lnSpc>
              <a:spcBef>
                <a:spcPts val="320"/>
              </a:spcBef>
            </a:pPr>
            <a:endParaRPr lang="en-US" b="0" strike="noStrike" spc="-1" dirty="0">
              <a:uFill>
                <a:solidFill>
                  <a:srgbClr val="FFFFFF"/>
                </a:solidFill>
              </a:uFill>
              <a:latin typeface="Arial"/>
            </a:endParaRPr>
          </a:p>
        </p:txBody>
      </p:sp>
    </p:spTree>
    <p:extLst>
      <p:ext uri="{BB962C8B-B14F-4D97-AF65-F5344CB8AC3E}">
        <p14:creationId xmlns:p14="http://schemas.microsoft.com/office/powerpoint/2010/main" val="178846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5</a:t>
            </a:fld>
            <a:endParaRPr lang="fr-FR"/>
          </a:p>
        </p:txBody>
      </p:sp>
      <p:sp>
        <p:nvSpPr>
          <p:cNvPr id="6" name="CustomShape 2">
            <a:extLst>
              <a:ext uri="{FF2B5EF4-FFF2-40B4-BE49-F238E27FC236}">
                <a16:creationId xmlns:a16="http://schemas.microsoft.com/office/drawing/2014/main" id="{7F5E3E49-42AE-4F86-9F11-65CB476BF08E}"/>
              </a:ext>
            </a:extLst>
          </p:cNvPr>
          <p:cNvSpPr/>
          <p:nvPr/>
        </p:nvSpPr>
        <p:spPr>
          <a:xfrm>
            <a:off x="936127" y="1600200"/>
            <a:ext cx="7596313" cy="448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r>
              <a:rPr lang="en-US" b="1" dirty="0"/>
              <a:t>RLMO discussion topics </a:t>
            </a:r>
          </a:p>
          <a:p>
            <a:pPr algn="ctr"/>
            <a:endParaRPr lang="en-US" dirty="0"/>
          </a:p>
          <a:p>
            <a:r>
              <a:rPr lang="en-US" b="1" dirty="0"/>
              <a:t>5. Should the individual RLMO reporting format at future RLMO Round Table meetings be standardized in order to focus discussion on certain topics?</a:t>
            </a:r>
            <a:r>
              <a:rPr lang="en-US" dirty="0"/>
              <a:t> Topics could include:</a:t>
            </a:r>
          </a:p>
          <a:p>
            <a:pPr marL="342900" indent="-342900">
              <a:buAutoNum type="alphaLcPeriod"/>
            </a:pPr>
            <a:r>
              <a:rPr lang="en-US" dirty="0"/>
              <a:t>Is your RLMO a legal entity? If not, are there plans to move in that direction?</a:t>
            </a:r>
          </a:p>
          <a:p>
            <a:pPr marL="342900" indent="-342900">
              <a:buAutoNum type="alphaLcPeriod"/>
            </a:pPr>
            <a:r>
              <a:rPr lang="en-US" dirty="0"/>
              <a:t>Do you feel that there is ‘dumping’ of measuring instruments (that is, intentional sale of measuring instruments that do not meet verification requirements) going on in your region? If so, in what area(s)?</a:t>
            </a:r>
          </a:p>
          <a:p>
            <a:r>
              <a:rPr lang="en-US" dirty="0"/>
              <a:t>c.   How do the economies in your region participate in the OIML-CS?</a:t>
            </a:r>
          </a:p>
          <a:p>
            <a:endParaRPr lang="en-US" dirty="0"/>
          </a:p>
          <a:p>
            <a:r>
              <a:rPr lang="en-US" dirty="0" err="1"/>
              <a:t>d.</a:t>
            </a:r>
            <a:r>
              <a:rPr lang="en-US" dirty="0"/>
              <a:t>   Are there any impediments to participation?</a:t>
            </a:r>
          </a:p>
          <a:p>
            <a:r>
              <a:rPr lang="en-US" dirty="0"/>
              <a:t>e.   Do the economies in your region accept OIML Certificates/Test data?</a:t>
            </a:r>
          </a:p>
          <a:p>
            <a:endParaRPr lang="en-US" dirty="0"/>
          </a:p>
          <a:p>
            <a:pPr>
              <a:lnSpc>
                <a:spcPct val="100000"/>
              </a:lnSpc>
              <a:spcBef>
                <a:spcPts val="320"/>
              </a:spcBef>
            </a:pPr>
            <a:endParaRPr lang="en-US" b="0" strike="noStrike" spc="-1" dirty="0">
              <a:uFill>
                <a:solidFill>
                  <a:srgbClr val="FFFFFF"/>
                </a:solidFill>
              </a:uFill>
              <a:latin typeface="Arial"/>
            </a:endParaRPr>
          </a:p>
        </p:txBody>
      </p:sp>
    </p:spTree>
    <p:extLst>
      <p:ext uri="{BB962C8B-B14F-4D97-AF65-F5344CB8AC3E}">
        <p14:creationId xmlns:p14="http://schemas.microsoft.com/office/powerpoint/2010/main" val="3060010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6</a:t>
            </a:fld>
            <a:endParaRPr lang="fr-FR"/>
          </a:p>
        </p:txBody>
      </p:sp>
      <p:sp>
        <p:nvSpPr>
          <p:cNvPr id="5" name="CustomShape 2">
            <a:extLst>
              <a:ext uri="{FF2B5EF4-FFF2-40B4-BE49-F238E27FC236}">
                <a16:creationId xmlns:a16="http://schemas.microsoft.com/office/drawing/2014/main" id="{3AD8BC2A-4DBE-42D7-AB46-F55C76F3DF04}"/>
              </a:ext>
            </a:extLst>
          </p:cNvPr>
          <p:cNvSpPr/>
          <p:nvPr/>
        </p:nvSpPr>
        <p:spPr>
          <a:xfrm>
            <a:off x="936127" y="1447800"/>
            <a:ext cx="7596313" cy="448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r>
              <a:rPr lang="en-US" sz="2400" b="1" dirty="0"/>
              <a:t>RLMO discussion topics </a:t>
            </a:r>
          </a:p>
          <a:p>
            <a:pPr algn="ctr"/>
            <a:endParaRPr lang="en-US" sz="2400" dirty="0"/>
          </a:p>
          <a:p>
            <a:r>
              <a:rPr lang="en-US" b="1" dirty="0"/>
              <a:t>6. Does your RLMO have any suggestions on how the OIML Bulletin might become more valuable to your RLMO, and to the OIML, in the future?</a:t>
            </a:r>
          </a:p>
          <a:p>
            <a:r>
              <a:rPr lang="en-US" dirty="0"/>
              <a:t>a.	What useful articles can your RLMO provide for the Bulletin?</a:t>
            </a:r>
          </a:p>
          <a:p>
            <a:r>
              <a:rPr lang="en-US" dirty="0"/>
              <a:t>b.	Should the RLMO reports presented at the RLMO Round Table 	meeting be made available in a separate RLMO Round Table section 	of the OIML web site, and/or in the OIML Bulletin?</a:t>
            </a:r>
          </a:p>
          <a:p>
            <a:endParaRPr lang="en-US" dirty="0"/>
          </a:p>
          <a:p>
            <a:r>
              <a:rPr lang="en-US" b="1" dirty="0"/>
              <a:t>Of course, all of these possibilities would require resources (financial and time) that may not be available</a:t>
            </a:r>
            <a:r>
              <a:rPr lang="en-US" dirty="0"/>
              <a:t>, and since some (most? all?) of the RLMOs are not legal entities a more formal relationship with the OIML might not be feasible.</a:t>
            </a:r>
          </a:p>
          <a:p>
            <a:r>
              <a:rPr lang="en-US" dirty="0"/>
              <a:t>However, these are questions that could be explored as part of investigating whether an enhanced role/scope of the RLMO Round Table makes sense.</a:t>
            </a:r>
          </a:p>
          <a:p>
            <a:endParaRPr lang="en-US" dirty="0"/>
          </a:p>
          <a:p>
            <a:pPr>
              <a:lnSpc>
                <a:spcPct val="100000"/>
              </a:lnSpc>
              <a:spcBef>
                <a:spcPts val="320"/>
              </a:spcBef>
            </a:pPr>
            <a:endParaRPr lang="en-US" sz="2400" b="0" strike="noStrike" spc="-1" dirty="0">
              <a:uFill>
                <a:solidFill>
                  <a:srgbClr val="FFFFFF"/>
                </a:solidFill>
              </a:uFill>
              <a:latin typeface="Arial"/>
            </a:endParaRPr>
          </a:p>
        </p:txBody>
      </p:sp>
    </p:spTree>
    <p:extLst>
      <p:ext uri="{BB962C8B-B14F-4D97-AF65-F5344CB8AC3E}">
        <p14:creationId xmlns:p14="http://schemas.microsoft.com/office/powerpoint/2010/main" val="345493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7</a:t>
            </a:fld>
            <a:endParaRPr lang="fr-FR"/>
          </a:p>
        </p:txBody>
      </p:sp>
      <p:sp>
        <p:nvSpPr>
          <p:cNvPr id="6" name="CustomShape 1">
            <a:extLst>
              <a:ext uri="{FF2B5EF4-FFF2-40B4-BE49-F238E27FC236}">
                <a16:creationId xmlns:a16="http://schemas.microsoft.com/office/drawing/2014/main" id="{B9DC09C7-37F2-4ED7-B70C-E1E0D86F7C53}"/>
              </a:ext>
            </a:extLst>
          </p:cNvPr>
          <p:cNvSpPr/>
          <p:nvPr/>
        </p:nvSpPr>
        <p:spPr>
          <a:xfrm>
            <a:off x="537948" y="1560375"/>
            <a:ext cx="8352832" cy="529762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479"/>
              </a:spcBef>
            </a:pPr>
            <a:r>
              <a:rPr lang="en-US" sz="2400" b="1" strike="noStrike" spc="-1" dirty="0">
                <a:solidFill>
                  <a:srgbClr val="000000"/>
                </a:solidFill>
                <a:uFill>
                  <a:solidFill>
                    <a:srgbClr val="FFFFFF"/>
                  </a:solidFill>
                </a:uFill>
                <a:latin typeface="Calibri"/>
                <a:ea typeface="DejaVu Sans"/>
              </a:rPr>
              <a:t>Reports from RLMOs</a:t>
            </a:r>
            <a:endParaRPr lang="en-US" sz="2400" b="0" strike="noStrike" spc="-1" dirty="0">
              <a:solidFill>
                <a:srgbClr val="000000"/>
              </a:solidFill>
              <a:uFill>
                <a:solidFill>
                  <a:srgbClr val="FFFFFF"/>
                </a:solidFill>
              </a:uFill>
              <a:latin typeface="Arial"/>
            </a:endParaRPr>
          </a:p>
          <a:p>
            <a:pPr marL="343080" indent="-342000">
              <a:lnSpc>
                <a:spcPct val="100000"/>
              </a:lnSpc>
              <a:spcBef>
                <a:spcPts val="479"/>
              </a:spcBef>
              <a:buClr>
                <a:srgbClr val="000000"/>
              </a:buClr>
              <a:buFont typeface="Arial"/>
              <a:buChar char="•"/>
            </a:pPr>
            <a:r>
              <a:rPr lang="en-US" sz="2400" b="0" strike="noStrike" spc="-1" dirty="0">
                <a:solidFill>
                  <a:srgbClr val="000000"/>
                </a:solidFill>
                <a:uFill>
                  <a:solidFill>
                    <a:srgbClr val="FFFFFF"/>
                  </a:solidFill>
                </a:uFill>
                <a:latin typeface="Calibri"/>
                <a:ea typeface="DejaVu Sans"/>
              </a:rPr>
              <a:t>Mr. </a:t>
            </a:r>
            <a:r>
              <a:rPr lang="en-US" sz="2400" spc="-1" dirty="0">
                <a:solidFill>
                  <a:srgbClr val="000000"/>
                </a:solidFill>
                <a:uFill>
                  <a:solidFill>
                    <a:srgbClr val="FFFFFF"/>
                  </a:solidFill>
                </a:uFill>
              </a:rPr>
              <a:t>Jaco Marneweck </a:t>
            </a:r>
            <a:r>
              <a:rPr lang="en-US" sz="2400" b="0" strike="noStrike" spc="-1" dirty="0">
                <a:solidFill>
                  <a:srgbClr val="000000"/>
                </a:solidFill>
                <a:uFill>
                  <a:solidFill>
                    <a:srgbClr val="FFFFFF"/>
                  </a:solidFill>
                </a:uFill>
                <a:latin typeface="Calibri"/>
                <a:ea typeface="DejaVu Sans"/>
              </a:rPr>
              <a:t>(South Africa) AFRIMETS</a:t>
            </a:r>
          </a:p>
          <a:p>
            <a:pPr marL="343080" indent="-342000">
              <a:lnSpc>
                <a:spcPct val="100000"/>
              </a:lnSpc>
              <a:spcBef>
                <a:spcPts val="479"/>
              </a:spcBef>
              <a:buClr>
                <a:srgbClr val="000000"/>
              </a:buClr>
              <a:buFont typeface="Arial"/>
              <a:buChar char="•"/>
            </a:pPr>
            <a:r>
              <a:rPr lang="en-US" sz="2400" b="0" strike="noStrike" spc="-1" dirty="0">
                <a:solidFill>
                  <a:srgbClr val="000000"/>
                </a:solidFill>
                <a:uFill>
                  <a:solidFill>
                    <a:srgbClr val="FFFFFF"/>
                  </a:solidFill>
                </a:uFill>
                <a:latin typeface="Calibri"/>
                <a:ea typeface="DejaVu Sans"/>
              </a:rPr>
              <a:t>Mr. Stephen O’Brien</a:t>
            </a:r>
            <a:r>
              <a:rPr lang="en-US" sz="2400" spc="-1" dirty="0">
                <a:solidFill>
                  <a:srgbClr val="000000"/>
                </a:solidFill>
                <a:uFill>
                  <a:solidFill>
                    <a:srgbClr val="FFFFFF"/>
                  </a:solidFill>
                </a:uFill>
                <a:ea typeface="DejaVu Sans"/>
              </a:rPr>
              <a:t> </a:t>
            </a:r>
            <a:r>
              <a:rPr lang="en-US" sz="2400" spc="-1" dirty="0">
                <a:solidFill>
                  <a:srgbClr val="000000"/>
                </a:solidFill>
                <a:uFill>
                  <a:solidFill>
                    <a:srgbClr val="FFFFFF"/>
                  </a:solidFill>
                </a:uFill>
                <a:latin typeface="Calibri"/>
              </a:rPr>
              <a:t>(</a:t>
            </a:r>
            <a:r>
              <a:rPr lang="en-US" sz="2400" b="0" strike="noStrike" spc="-1" dirty="0">
                <a:solidFill>
                  <a:srgbClr val="000000"/>
                </a:solidFill>
                <a:uFill>
                  <a:solidFill>
                    <a:srgbClr val="FFFFFF"/>
                  </a:solidFill>
                </a:uFill>
                <a:latin typeface="Calibri"/>
                <a:ea typeface="DejaVu Sans"/>
              </a:rPr>
              <a:t>New Zealand) APLMF</a:t>
            </a:r>
          </a:p>
          <a:p>
            <a:pPr marL="343080" indent="-342000">
              <a:lnSpc>
                <a:spcPct val="100000"/>
              </a:lnSpc>
              <a:spcBef>
                <a:spcPts val="479"/>
              </a:spcBef>
              <a:buClr>
                <a:srgbClr val="000000"/>
              </a:buClr>
              <a:buFont typeface="Arial"/>
              <a:buChar char="•"/>
            </a:pPr>
            <a:r>
              <a:rPr lang="en-US" sz="2400" b="0" strike="noStrike" spc="-1" dirty="0">
                <a:solidFill>
                  <a:srgbClr val="000000"/>
                </a:solidFill>
                <a:uFill>
                  <a:solidFill>
                    <a:srgbClr val="FFFFFF"/>
                  </a:solidFill>
                </a:uFill>
                <a:latin typeface="Calibri"/>
                <a:ea typeface="DejaVu Sans"/>
              </a:rPr>
              <a:t>Dr. Peter </a:t>
            </a:r>
            <a:r>
              <a:rPr lang="en-US" sz="2400" b="0" strike="noStrike" spc="-1" dirty="0" err="1">
                <a:solidFill>
                  <a:srgbClr val="000000"/>
                </a:solidFill>
                <a:uFill>
                  <a:solidFill>
                    <a:srgbClr val="FFFFFF"/>
                  </a:solidFill>
                </a:uFill>
                <a:latin typeface="Calibri"/>
                <a:ea typeface="DejaVu Sans"/>
              </a:rPr>
              <a:t>Ulbig</a:t>
            </a:r>
            <a:r>
              <a:rPr lang="en-US" sz="2400" b="0" strike="noStrike" spc="-1" dirty="0">
                <a:solidFill>
                  <a:srgbClr val="000000"/>
                </a:solidFill>
                <a:uFill>
                  <a:solidFill>
                    <a:srgbClr val="FFFFFF"/>
                  </a:solidFill>
                </a:uFill>
                <a:latin typeface="Calibri"/>
                <a:ea typeface="DejaVu Sans"/>
              </a:rPr>
              <a:t> (Germany)  COOMET</a:t>
            </a:r>
          </a:p>
          <a:p>
            <a:pPr marL="343080" indent="-342000">
              <a:lnSpc>
                <a:spcPct val="100000"/>
              </a:lnSpc>
              <a:spcBef>
                <a:spcPts val="479"/>
              </a:spcBef>
              <a:buClr>
                <a:srgbClr val="000000"/>
              </a:buClr>
              <a:buFont typeface="Arial"/>
              <a:buChar char="•"/>
            </a:pPr>
            <a:r>
              <a:rPr lang="en-US" sz="2400" b="0" strike="noStrike" spc="-1" dirty="0">
                <a:solidFill>
                  <a:srgbClr val="000000"/>
                </a:solidFill>
                <a:uFill>
                  <a:solidFill>
                    <a:srgbClr val="FFFFFF"/>
                  </a:solidFill>
                </a:uFill>
                <a:latin typeface="Calibri"/>
                <a:ea typeface="DejaVu Sans"/>
              </a:rPr>
              <a:t>Mr. </a:t>
            </a:r>
            <a:r>
              <a:rPr lang="en-US" sz="2400" spc="-1" dirty="0">
                <a:solidFill>
                  <a:srgbClr val="000000"/>
                </a:solidFill>
                <a:uFill>
                  <a:solidFill>
                    <a:srgbClr val="FFFFFF"/>
                  </a:solidFill>
                </a:uFill>
                <a:latin typeface="Calibri"/>
              </a:rPr>
              <a:t>Omar </a:t>
            </a:r>
            <a:r>
              <a:rPr lang="en-US" sz="2400" spc="-1" dirty="0" err="1">
                <a:solidFill>
                  <a:srgbClr val="000000"/>
                </a:solidFill>
                <a:uFill>
                  <a:solidFill>
                    <a:srgbClr val="FFFFFF"/>
                  </a:solidFill>
                </a:uFill>
                <a:latin typeface="Calibri"/>
              </a:rPr>
              <a:t>Kanakrieh</a:t>
            </a:r>
            <a:r>
              <a:rPr lang="en-US" sz="2400" spc="-1" dirty="0">
                <a:solidFill>
                  <a:srgbClr val="000000"/>
                </a:solidFill>
                <a:uFill>
                  <a:solidFill>
                    <a:srgbClr val="FFFFFF"/>
                  </a:solidFill>
                </a:uFill>
                <a:latin typeface="Calibri"/>
              </a:rPr>
              <a:t> (</a:t>
            </a:r>
            <a:r>
              <a:rPr lang="en-US" sz="2400" b="0" strike="noStrike" spc="-1" dirty="0">
                <a:solidFill>
                  <a:srgbClr val="000000"/>
                </a:solidFill>
                <a:uFill>
                  <a:solidFill>
                    <a:srgbClr val="FFFFFF"/>
                  </a:solidFill>
                </a:uFill>
                <a:latin typeface="Calibri"/>
                <a:ea typeface="DejaVu Sans"/>
              </a:rPr>
              <a:t>Saudi Arabia) GULFMET</a:t>
            </a:r>
          </a:p>
          <a:p>
            <a:pPr marL="343080" indent="-342000">
              <a:lnSpc>
                <a:spcPct val="100000"/>
              </a:lnSpc>
              <a:spcBef>
                <a:spcPts val="479"/>
              </a:spcBef>
              <a:buClr>
                <a:srgbClr val="000000"/>
              </a:buClr>
              <a:buFont typeface="Arial"/>
              <a:buChar char="•"/>
            </a:pPr>
            <a:r>
              <a:rPr lang="fr-FR" sz="2400" spc="-1" dirty="0">
                <a:solidFill>
                  <a:srgbClr val="000000"/>
                </a:solidFill>
                <a:uFill>
                  <a:solidFill>
                    <a:srgbClr val="FFFFFF"/>
                  </a:solidFill>
                </a:uFill>
                <a:latin typeface="Calibri"/>
              </a:rPr>
              <a:t>Mr. Pedro </a:t>
            </a:r>
            <a:r>
              <a:rPr lang="pt-BR" sz="2400" dirty="0"/>
              <a:t>Pérez Vargas </a:t>
            </a:r>
            <a:r>
              <a:rPr lang="en-US" sz="2400" b="0" strike="noStrike" spc="-1" dirty="0">
                <a:solidFill>
                  <a:srgbClr val="000000"/>
                </a:solidFill>
                <a:uFill>
                  <a:solidFill>
                    <a:srgbClr val="FFFFFF"/>
                  </a:solidFill>
                </a:uFill>
                <a:latin typeface="Calibri"/>
                <a:ea typeface="DejaVu Sans"/>
              </a:rPr>
              <a:t>(Colombia) SIM</a:t>
            </a:r>
          </a:p>
          <a:p>
            <a:pPr marL="343080" indent="-342000">
              <a:lnSpc>
                <a:spcPct val="100000"/>
              </a:lnSpc>
              <a:spcBef>
                <a:spcPts val="479"/>
              </a:spcBef>
              <a:buClr>
                <a:srgbClr val="000000"/>
              </a:buClr>
              <a:buFont typeface="Arial"/>
              <a:buChar char="•"/>
            </a:pPr>
            <a:r>
              <a:rPr lang="en-US" sz="2400" spc="-1" dirty="0">
                <a:solidFill>
                  <a:srgbClr val="000000"/>
                </a:solidFill>
                <a:uFill>
                  <a:solidFill>
                    <a:srgbClr val="FFFFFF"/>
                  </a:solidFill>
                </a:uFill>
              </a:rPr>
              <a:t>Mr. Pavel </a:t>
            </a:r>
            <a:r>
              <a:rPr lang="en-US" sz="2400" spc="-1" dirty="0" err="1">
                <a:solidFill>
                  <a:srgbClr val="000000"/>
                </a:solidFill>
                <a:uFill>
                  <a:solidFill>
                    <a:srgbClr val="FFFFFF"/>
                  </a:solidFill>
                </a:uFill>
              </a:rPr>
              <a:t>Klenovsky</a:t>
            </a:r>
            <a:r>
              <a:rPr lang="en-US" sz="2400" spc="-1" dirty="0">
                <a:solidFill>
                  <a:srgbClr val="000000"/>
                </a:solidFill>
                <a:uFill>
                  <a:solidFill>
                    <a:srgbClr val="FFFFFF"/>
                  </a:solidFill>
                </a:uFill>
              </a:rPr>
              <a:t> (Czech Republic</a:t>
            </a:r>
            <a:r>
              <a:rPr lang="en-US" sz="2400" b="0" strike="noStrike" spc="-1" dirty="0">
                <a:solidFill>
                  <a:srgbClr val="000000"/>
                </a:solidFill>
                <a:uFill>
                  <a:solidFill>
                    <a:srgbClr val="FFFFFF"/>
                  </a:solidFill>
                </a:uFill>
                <a:latin typeface="Calibri"/>
                <a:ea typeface="DejaVu Sans"/>
              </a:rPr>
              <a:t>) WELMEC</a:t>
            </a:r>
          </a:p>
          <a:p>
            <a:pPr marL="1080">
              <a:lnSpc>
                <a:spcPct val="100000"/>
              </a:lnSpc>
              <a:spcBef>
                <a:spcPts val="479"/>
              </a:spcBef>
              <a:buClr>
                <a:srgbClr val="000000"/>
              </a:buClr>
            </a:pPr>
            <a:endParaRPr lang="en-US" altLang="ja-JP" sz="2400" b="1" spc="-1" dirty="0">
              <a:solidFill>
                <a:srgbClr val="000000"/>
              </a:solidFill>
              <a:uFill>
                <a:solidFill>
                  <a:srgbClr val="FFFFFF"/>
                </a:solidFill>
              </a:uFill>
              <a:ea typeface="DejaVu Sans"/>
            </a:endParaRPr>
          </a:p>
          <a:p>
            <a:pPr marL="1080">
              <a:lnSpc>
                <a:spcPct val="100000"/>
              </a:lnSpc>
              <a:spcBef>
                <a:spcPts val="479"/>
              </a:spcBef>
              <a:buClr>
                <a:srgbClr val="000000"/>
              </a:buClr>
            </a:pPr>
            <a:r>
              <a:rPr lang="en-US" altLang="ja-JP" sz="2400" b="1" spc="-1" dirty="0">
                <a:solidFill>
                  <a:srgbClr val="000000"/>
                </a:solidFill>
                <a:uFill>
                  <a:solidFill>
                    <a:srgbClr val="FFFFFF"/>
                  </a:solidFill>
                </a:uFill>
                <a:ea typeface="DejaVu Sans"/>
              </a:rPr>
              <a:t>Report on SAARC </a:t>
            </a:r>
            <a:endParaRPr lang="en-US" sz="2400" b="0" strike="noStrike" spc="-1" dirty="0">
              <a:solidFill>
                <a:srgbClr val="000000"/>
              </a:solidFill>
              <a:uFill>
                <a:solidFill>
                  <a:srgbClr val="FFFFFF"/>
                </a:solidFill>
              </a:uFill>
              <a:latin typeface="Calibri"/>
              <a:ea typeface="DejaVu Sans"/>
            </a:endParaRPr>
          </a:p>
          <a:p>
            <a:pPr marL="343080" indent="-342000">
              <a:spcBef>
                <a:spcPts val="479"/>
              </a:spcBef>
              <a:buClr>
                <a:srgbClr val="000000"/>
              </a:buClr>
              <a:buFont typeface="Arial"/>
              <a:buChar char="•"/>
            </a:pPr>
            <a:r>
              <a:rPr lang="en-US" altLang="ja-JP" sz="2400" spc="-1" dirty="0">
                <a:solidFill>
                  <a:srgbClr val="000000"/>
                </a:solidFill>
                <a:uFill>
                  <a:solidFill>
                    <a:srgbClr val="FFFFFF"/>
                  </a:solidFill>
                </a:uFill>
              </a:rPr>
              <a:t>Mr. Ashutosh Agarwal (India</a:t>
            </a:r>
            <a:r>
              <a:rPr lang="en-US" altLang="ja-JP" sz="2400" spc="-1" dirty="0">
                <a:solidFill>
                  <a:srgbClr val="000000"/>
                </a:solidFill>
                <a:uFill>
                  <a:solidFill>
                    <a:srgbClr val="FFFFFF"/>
                  </a:solidFill>
                </a:uFill>
                <a:ea typeface="DejaVu Sans"/>
              </a:rPr>
              <a:t>) SAARC</a:t>
            </a:r>
          </a:p>
          <a:p>
            <a:pPr marL="458280" lvl="1">
              <a:spcBef>
                <a:spcPts val="479"/>
              </a:spcBef>
              <a:buClr>
                <a:srgbClr val="000000"/>
              </a:buClr>
            </a:pPr>
            <a:endParaRPr lang="en-US" altLang="ja-JP" sz="2100"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2226699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8</a:t>
            </a:fld>
            <a:endParaRPr lang="fr-FR"/>
          </a:p>
        </p:txBody>
      </p:sp>
      <p:sp>
        <p:nvSpPr>
          <p:cNvPr id="5" name="CustomShape 1">
            <a:extLst>
              <a:ext uri="{FF2B5EF4-FFF2-40B4-BE49-F238E27FC236}">
                <a16:creationId xmlns:a16="http://schemas.microsoft.com/office/drawing/2014/main" id="{03BD8439-B3A8-4ABF-B2D0-54B299FA95DD}"/>
              </a:ext>
            </a:extLst>
          </p:cNvPr>
          <p:cNvSpPr/>
          <p:nvPr/>
        </p:nvSpPr>
        <p:spPr>
          <a:xfrm>
            <a:off x="540032" y="1464864"/>
            <a:ext cx="8226000" cy="489165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r>
              <a:rPr lang="en-US" sz="3600" spc="-1" dirty="0">
                <a:uFill>
                  <a:solidFill>
                    <a:srgbClr val="FFFFFF"/>
                  </a:solidFill>
                </a:uFill>
                <a:ea typeface="DejaVu Sans"/>
              </a:rPr>
              <a:t>Update on CEEMS-AG</a:t>
            </a:r>
            <a:endParaRPr lang="en-US" sz="3600" strike="noStrike" spc="-1" dirty="0">
              <a:uFill>
                <a:solidFill>
                  <a:srgbClr val="FFFFFF"/>
                </a:solidFill>
              </a:uFill>
            </a:endParaRPr>
          </a:p>
          <a:p>
            <a:pPr marL="343080" indent="-342000">
              <a:lnSpc>
                <a:spcPct val="100000"/>
              </a:lnSpc>
              <a:spcBef>
                <a:spcPts val="360"/>
              </a:spcBef>
              <a:buClr>
                <a:srgbClr val="000000"/>
              </a:buClr>
              <a:buFont typeface="Arial"/>
              <a:buChar char="•"/>
            </a:pPr>
            <a:endParaRPr lang="en-US" sz="3600" strike="noStrike" spc="-1" dirty="0">
              <a:uFill>
                <a:solidFill>
                  <a:srgbClr val="FFFFFF"/>
                </a:solidFill>
              </a:uFill>
              <a:ea typeface="DejaVu Sans"/>
            </a:endParaRPr>
          </a:p>
          <a:p>
            <a:pPr marL="1080">
              <a:lnSpc>
                <a:spcPct val="100000"/>
              </a:lnSpc>
              <a:spcBef>
                <a:spcPts val="360"/>
              </a:spcBef>
              <a:buClr>
                <a:srgbClr val="000000"/>
              </a:buClr>
            </a:pPr>
            <a:endParaRPr lang="en-US" sz="3600" strike="noStrike" spc="-1" dirty="0">
              <a:uFill>
                <a:solidFill>
                  <a:srgbClr val="FFFFFF"/>
                </a:solidFill>
              </a:uFill>
              <a:ea typeface="DejaVu Sans"/>
            </a:endParaRPr>
          </a:p>
          <a:p>
            <a:pPr marL="1080">
              <a:lnSpc>
                <a:spcPct val="100000"/>
              </a:lnSpc>
              <a:spcBef>
                <a:spcPts val="360"/>
              </a:spcBef>
              <a:buClr>
                <a:srgbClr val="000000"/>
              </a:buClr>
            </a:pPr>
            <a:r>
              <a:rPr lang="en-US" sz="3600" strike="noStrike" spc="-1" dirty="0">
                <a:uFill>
                  <a:solidFill>
                    <a:srgbClr val="FFFFFF"/>
                  </a:solidFill>
                </a:uFill>
                <a:ea typeface="DejaVu Sans"/>
              </a:rPr>
              <a:t>Mr. Peter Mason, </a:t>
            </a:r>
          </a:p>
          <a:p>
            <a:pPr marL="1080">
              <a:lnSpc>
                <a:spcPct val="100000"/>
              </a:lnSpc>
              <a:spcBef>
                <a:spcPts val="360"/>
              </a:spcBef>
              <a:buClr>
                <a:srgbClr val="000000"/>
              </a:buClr>
            </a:pPr>
            <a:r>
              <a:rPr lang="en-US" sz="3600" strike="noStrike" spc="-1" dirty="0">
                <a:uFill>
                  <a:solidFill>
                    <a:srgbClr val="FFFFFF"/>
                  </a:solidFill>
                </a:uFill>
                <a:ea typeface="DejaVu Sans"/>
              </a:rPr>
              <a:t>Chairperson of CEEMS-AG </a:t>
            </a:r>
            <a:endParaRPr lang="en-US" sz="3600" strike="noStrike" spc="-1" dirty="0">
              <a:uFill>
                <a:solidFill>
                  <a:srgbClr val="FFFFFF"/>
                </a:solidFill>
              </a:uFill>
            </a:endParaRPr>
          </a:p>
          <a:p>
            <a:pPr marL="343080" indent="-342000">
              <a:lnSpc>
                <a:spcPct val="100000"/>
              </a:lnSpc>
              <a:spcBef>
                <a:spcPts val="360"/>
              </a:spcBef>
              <a:buClr>
                <a:srgbClr val="000000"/>
              </a:buClr>
              <a:buFont typeface="Arial"/>
              <a:buChar char="•"/>
            </a:pPr>
            <a:endParaRPr lang="en-US" sz="2000" strike="noStrike" spc="-1" dirty="0">
              <a:uFill>
                <a:solidFill>
                  <a:srgbClr val="FFFFFF"/>
                </a:solidFill>
              </a:uFill>
              <a:latin typeface="Arial"/>
            </a:endParaRPr>
          </a:p>
        </p:txBody>
      </p:sp>
    </p:spTree>
    <p:extLst>
      <p:ext uri="{BB962C8B-B14F-4D97-AF65-F5344CB8AC3E}">
        <p14:creationId xmlns:p14="http://schemas.microsoft.com/office/powerpoint/2010/main" val="2883229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345288" y="6356350"/>
            <a:ext cx="1187152" cy="365125"/>
          </a:xfrm>
          <a:prstGeom prst="rect">
            <a:avLst/>
          </a:prstGeom>
        </p:spPr>
        <p:txBody>
          <a:bodyPr/>
          <a:lstStyle/>
          <a:p>
            <a:fld id="{112F3AA7-8D1D-4094-95D7-0F0AD16921C5}" type="slidenum">
              <a:rPr lang="fr-FR" smtClean="0"/>
              <a:t>9</a:t>
            </a:fld>
            <a:endParaRPr lang="fr-FR"/>
          </a:p>
        </p:txBody>
      </p:sp>
      <p:sp>
        <p:nvSpPr>
          <p:cNvPr id="5" name="CustomShape 1">
            <a:extLst>
              <a:ext uri="{FF2B5EF4-FFF2-40B4-BE49-F238E27FC236}">
                <a16:creationId xmlns:a16="http://schemas.microsoft.com/office/drawing/2014/main" id="{03BD8439-B3A8-4ABF-B2D0-54B299FA95DD}"/>
              </a:ext>
            </a:extLst>
          </p:cNvPr>
          <p:cNvSpPr/>
          <p:nvPr/>
        </p:nvSpPr>
        <p:spPr>
          <a:xfrm>
            <a:off x="540032" y="1464864"/>
            <a:ext cx="8226000" cy="489165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endParaRPr lang="en-US" sz="3600" spc="-1" dirty="0">
              <a:uFill>
                <a:solidFill>
                  <a:srgbClr val="FFFFFF"/>
                </a:solidFill>
              </a:uFill>
              <a:ea typeface="DejaVu Sans"/>
            </a:endParaRPr>
          </a:p>
          <a:p>
            <a:pPr algn="ctr">
              <a:lnSpc>
                <a:spcPct val="100000"/>
              </a:lnSpc>
              <a:spcBef>
                <a:spcPts val="360"/>
              </a:spcBef>
            </a:pPr>
            <a:r>
              <a:rPr lang="en-US" sz="3600" spc="-1" dirty="0">
                <a:uFill>
                  <a:solidFill>
                    <a:srgbClr val="FFFFFF"/>
                  </a:solidFill>
                </a:uFill>
                <a:ea typeface="DejaVu Sans"/>
              </a:rPr>
              <a:t>Update on OIML -CS</a:t>
            </a:r>
            <a:endParaRPr lang="en-US" sz="3600" strike="noStrike" spc="-1" dirty="0">
              <a:uFill>
                <a:solidFill>
                  <a:srgbClr val="FFFFFF"/>
                </a:solidFill>
              </a:uFill>
            </a:endParaRPr>
          </a:p>
          <a:p>
            <a:pPr marL="343080" indent="-342000">
              <a:lnSpc>
                <a:spcPct val="100000"/>
              </a:lnSpc>
              <a:spcBef>
                <a:spcPts val="360"/>
              </a:spcBef>
              <a:buClr>
                <a:srgbClr val="000000"/>
              </a:buClr>
              <a:buFont typeface="Arial"/>
              <a:buChar char="•"/>
            </a:pPr>
            <a:endParaRPr lang="en-US" sz="3600" strike="noStrike" spc="-1" dirty="0">
              <a:uFill>
                <a:solidFill>
                  <a:srgbClr val="FFFFFF"/>
                </a:solidFill>
              </a:uFill>
              <a:ea typeface="DejaVu Sans"/>
            </a:endParaRPr>
          </a:p>
          <a:p>
            <a:pPr marL="1080">
              <a:lnSpc>
                <a:spcPct val="100000"/>
              </a:lnSpc>
              <a:spcBef>
                <a:spcPts val="360"/>
              </a:spcBef>
              <a:buClr>
                <a:srgbClr val="000000"/>
              </a:buClr>
            </a:pPr>
            <a:endParaRPr lang="en-US" sz="3600" spc="-1" dirty="0">
              <a:uFill>
                <a:solidFill>
                  <a:srgbClr val="FFFFFF"/>
                </a:solidFill>
              </a:uFill>
              <a:ea typeface="DejaVu Sans"/>
            </a:endParaRPr>
          </a:p>
          <a:p>
            <a:pPr marL="1080">
              <a:lnSpc>
                <a:spcPct val="100000"/>
              </a:lnSpc>
              <a:spcBef>
                <a:spcPts val="360"/>
              </a:spcBef>
              <a:buClr>
                <a:srgbClr val="000000"/>
              </a:buClr>
            </a:pPr>
            <a:r>
              <a:rPr lang="en-US" sz="3600" strike="noStrike" spc="-1" dirty="0">
                <a:uFill>
                  <a:solidFill>
                    <a:srgbClr val="FFFFFF"/>
                  </a:solidFill>
                </a:uFill>
                <a:ea typeface="DejaVu Sans"/>
              </a:rPr>
              <a:t>Mr. Paul Dixon, </a:t>
            </a:r>
          </a:p>
          <a:p>
            <a:pPr marL="1080">
              <a:lnSpc>
                <a:spcPct val="100000"/>
              </a:lnSpc>
              <a:spcBef>
                <a:spcPts val="360"/>
              </a:spcBef>
              <a:buClr>
                <a:srgbClr val="000000"/>
              </a:buClr>
            </a:pPr>
            <a:r>
              <a:rPr lang="en-US" sz="3600" strike="noStrike" spc="-1" dirty="0">
                <a:uFill>
                  <a:solidFill>
                    <a:srgbClr val="FFFFFF"/>
                  </a:solidFill>
                </a:uFill>
                <a:ea typeface="DejaVu Sans"/>
              </a:rPr>
              <a:t>Executive Secretary of OIML-CS</a:t>
            </a:r>
            <a:endParaRPr lang="en-US" sz="3600" strike="noStrike" spc="-1" dirty="0">
              <a:uFill>
                <a:solidFill>
                  <a:srgbClr val="FFFFFF"/>
                </a:solidFill>
              </a:uFill>
            </a:endParaRPr>
          </a:p>
          <a:p>
            <a:pPr marL="343080" indent="-342000">
              <a:lnSpc>
                <a:spcPct val="100000"/>
              </a:lnSpc>
              <a:spcBef>
                <a:spcPts val="360"/>
              </a:spcBef>
              <a:buClr>
                <a:srgbClr val="000000"/>
              </a:buClr>
              <a:buFont typeface="Arial"/>
              <a:buChar char="•"/>
            </a:pPr>
            <a:endParaRPr lang="en-US" sz="2000" strike="noStrike" spc="-1" dirty="0">
              <a:uFill>
                <a:solidFill>
                  <a:srgbClr val="FFFFFF"/>
                </a:solidFill>
              </a:uFill>
              <a:latin typeface="Arial"/>
            </a:endParaRPr>
          </a:p>
        </p:txBody>
      </p:sp>
    </p:spTree>
    <p:extLst>
      <p:ext uri="{BB962C8B-B14F-4D97-AF65-F5344CB8AC3E}">
        <p14:creationId xmlns:p14="http://schemas.microsoft.com/office/powerpoint/2010/main" val="1469578076"/>
      </p:ext>
    </p:extLst>
  </p:cSld>
  <p:clrMapOvr>
    <a:masterClrMapping/>
  </p:clrMapOvr>
</p:sld>
</file>

<file path=ppt/theme/theme1.xml><?xml version="1.0" encoding="utf-8"?>
<a:theme xmlns:a="http://schemas.openxmlformats.org/drawingml/2006/main" name="51_CIML_ppt_layout_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DFA6394-9D5C-4A52-A549-F309092171A4}" vid="{691C8258-4C6A-4E2C-9682-AABF4F88D9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55CIML_PPT_Template</Template>
  <TotalTime>15849</TotalTime>
  <Words>1623</Words>
  <Application>Microsoft Office PowerPoint</Application>
  <PresentationFormat>On-screen Show (4:3)</PresentationFormat>
  <Paragraphs>137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51_CIML_ppt_layout_2016</vt:lpstr>
      <vt:lpstr>RLMO Round Table Meeting  Thursday, 8 October 2020  10:00–14:00 UTC  RLMO RT Chairperson: Dr. Charles Ehrlich, CIML 1st VP  </vt:lpstr>
      <vt:lpstr>RLMO Round Table Meeting Agenda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Ehrlich, Charles D. (Fed)</dc:creator>
  <cp:lastModifiedBy>Ehrlich, Charles D. (Fed)</cp:lastModifiedBy>
  <cp:revision>12</cp:revision>
  <dcterms:created xsi:type="dcterms:W3CDTF">2020-09-21T16:54:59Z</dcterms:created>
  <dcterms:modified xsi:type="dcterms:W3CDTF">2020-10-02T17:06:07Z</dcterms:modified>
</cp:coreProperties>
</file>